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  <p:sldMasterId id="2147483688" r:id="rId4"/>
  </p:sldMasterIdLst>
  <p:notesMasterIdLst>
    <p:notesMasterId r:id="rId43"/>
  </p:notesMasterIdLst>
  <p:handoutMasterIdLst>
    <p:handoutMasterId r:id="rId44"/>
  </p:handoutMasterIdLst>
  <p:sldIdLst>
    <p:sldId id="326" r:id="rId5"/>
    <p:sldId id="557" r:id="rId6"/>
    <p:sldId id="558" r:id="rId7"/>
    <p:sldId id="559" r:id="rId8"/>
    <p:sldId id="602" r:id="rId9"/>
    <p:sldId id="603" r:id="rId10"/>
    <p:sldId id="568" r:id="rId11"/>
    <p:sldId id="618" r:id="rId12"/>
    <p:sldId id="617" r:id="rId13"/>
    <p:sldId id="581" r:id="rId14"/>
    <p:sldId id="570" r:id="rId15"/>
    <p:sldId id="583" r:id="rId16"/>
    <p:sldId id="584" r:id="rId17"/>
    <p:sldId id="585" r:id="rId18"/>
    <p:sldId id="586" r:id="rId19"/>
    <p:sldId id="587" r:id="rId20"/>
    <p:sldId id="620" r:id="rId21"/>
    <p:sldId id="588" r:id="rId22"/>
    <p:sldId id="595" r:id="rId23"/>
    <p:sldId id="560" r:id="rId24"/>
    <p:sldId id="599" r:id="rId25"/>
    <p:sldId id="615" r:id="rId26"/>
    <p:sldId id="614" r:id="rId27"/>
    <p:sldId id="623" r:id="rId28"/>
    <p:sldId id="624" r:id="rId29"/>
    <p:sldId id="625" r:id="rId30"/>
    <p:sldId id="598" r:id="rId31"/>
    <p:sldId id="622" r:id="rId32"/>
    <p:sldId id="626" r:id="rId33"/>
    <p:sldId id="627" r:id="rId34"/>
    <p:sldId id="628" r:id="rId35"/>
    <p:sldId id="608" r:id="rId36"/>
    <p:sldId id="621" r:id="rId37"/>
    <p:sldId id="611" r:id="rId38"/>
    <p:sldId id="629" r:id="rId39"/>
    <p:sldId id="630" r:id="rId40"/>
    <p:sldId id="601" r:id="rId41"/>
    <p:sldId id="60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3" autoAdjust="0"/>
    <p:restoredTop sz="95873" autoAdjust="0"/>
  </p:normalViewPr>
  <p:slideViewPr>
    <p:cSldViewPr snapToGrid="0" snapToObjects="1">
      <p:cViewPr>
        <p:scale>
          <a:sx n="99" d="100"/>
          <a:sy n="99" d="100"/>
        </p:scale>
        <p:origin x="-1392" y="-80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10/13/15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10/13/15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52FB71-0EBD-43A6-9350-90BC767DC89A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Stock assessments conducted annually for quota setting</a:t>
            </a:r>
          </a:p>
          <a:p>
            <a:r>
              <a:rPr lang="en-US"/>
              <a:t>Ecosystem considerations appendix to Stock Assessment and Fishery Evaluation documents since 1995</a:t>
            </a:r>
          </a:p>
          <a:p>
            <a:r>
              <a:rPr lang="en-US"/>
              <a:t>Ecosystem considerations in single species stock assessments since mid-2000s</a:t>
            </a:r>
          </a:p>
          <a:p>
            <a:r>
              <a:rPr lang="en-US"/>
              <a:t>Ecosystem assessment since 2005</a:t>
            </a: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6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eg"/><Relationship Id="rId3" Type="http://schemas.openxmlformats.org/officeDocument/2006/relationships/image" Target="../media/image2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fsc.noaa.gov/publications/crd/crd1207/crd1207.pdf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90481" y="3487606"/>
            <a:ext cx="7596319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4</a:t>
            </a:r>
          </a:p>
          <a:p>
            <a:r>
              <a:rPr lang="en-US" sz="2800" b="1" dirty="0" smtClean="0"/>
              <a:t>Types of advice, decision theories, goal-setting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530: Ecosystem Based Fisheries Management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20 February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an EBFM context, what do you think is/are the </a:t>
            </a:r>
            <a:r>
              <a:rPr lang="en-US" dirty="0" smtClean="0"/>
              <a:t>point(s) </a:t>
            </a:r>
            <a:r>
              <a:rPr lang="en-US" dirty="0"/>
              <a:t>of a triage exercise?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612216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categories of ecosystem triage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Geography of the e</a:t>
            </a:r>
            <a:r>
              <a:rPr lang="en-US" dirty="0" smtClean="0"/>
              <a:t>cosystem</a:t>
            </a:r>
          </a:p>
          <a:p>
            <a:r>
              <a:rPr lang="en-US" smtClean="0"/>
              <a:t>Key </a:t>
            </a:r>
            <a:r>
              <a:rPr lang="en-US" dirty="0" err="1"/>
              <a:t>s</a:t>
            </a:r>
            <a:r>
              <a:rPr lang="en-US" smtClean="0"/>
              <a:t>pecies</a:t>
            </a:r>
            <a:endParaRPr lang="en-US" dirty="0" smtClean="0"/>
          </a:p>
          <a:p>
            <a:r>
              <a:rPr lang="en-US" dirty="0" smtClean="0"/>
              <a:t>Abiotic factors</a:t>
            </a:r>
          </a:p>
          <a:p>
            <a:r>
              <a:rPr lang="en-US" dirty="0" smtClean="0"/>
              <a:t>Species interactions</a:t>
            </a:r>
          </a:p>
          <a:p>
            <a:r>
              <a:rPr lang="en-US" dirty="0" smtClean="0"/>
              <a:t>Aggregate properties</a:t>
            </a:r>
          </a:p>
          <a:p>
            <a:r>
              <a:rPr lang="en-US" dirty="0" smtClean="0"/>
              <a:t>System level properties</a:t>
            </a:r>
          </a:p>
          <a:p>
            <a:r>
              <a:rPr lang="en-US" dirty="0" smtClean="0"/>
              <a:t>Fisheries context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9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Management advice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generally 3 levels of advice in a </a:t>
            </a:r>
            <a:r>
              <a:rPr lang="en-US" dirty="0" smtClean="0"/>
              <a:t>natural resource management context.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35249" y="3052989"/>
            <a:ext cx="33869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Heuristic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Strategic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Tactical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7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smtClean="0"/>
              <a:t>ecosystem functioning</a:t>
            </a:r>
            <a:endParaRPr lang="en-US" dirty="0"/>
          </a:p>
          <a:p>
            <a:r>
              <a:rPr lang="en-US" dirty="0"/>
              <a:t>Relative </a:t>
            </a:r>
            <a:r>
              <a:rPr lang="en-US" dirty="0" smtClean="0"/>
              <a:t>importance </a:t>
            </a:r>
            <a:r>
              <a:rPr lang="en-US" dirty="0"/>
              <a:t>of </a:t>
            </a:r>
            <a:r>
              <a:rPr lang="en-US" dirty="0" smtClean="0"/>
              <a:t>different processes</a:t>
            </a:r>
            <a:endParaRPr lang="en-US" dirty="0"/>
          </a:p>
          <a:p>
            <a:r>
              <a:rPr lang="en-US" dirty="0"/>
              <a:t>Advancing </a:t>
            </a:r>
            <a:r>
              <a:rPr lang="en-US" dirty="0" smtClean="0"/>
              <a:t>scientific theory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5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Strategic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Assessing </a:t>
            </a:r>
            <a:r>
              <a:rPr lang="en-US" dirty="0" smtClean="0"/>
              <a:t>biomass tradeoffs</a:t>
            </a:r>
            <a:endParaRPr lang="en-US" dirty="0"/>
          </a:p>
          <a:p>
            <a:r>
              <a:rPr lang="en-US" dirty="0"/>
              <a:t>System </a:t>
            </a:r>
            <a:r>
              <a:rPr lang="en-US" dirty="0" smtClean="0"/>
              <a:t>level emergent properties</a:t>
            </a:r>
            <a:endParaRPr lang="en-US" dirty="0"/>
          </a:p>
          <a:p>
            <a:r>
              <a:rPr lang="en-US" dirty="0"/>
              <a:t>Evaluating </a:t>
            </a:r>
            <a:r>
              <a:rPr lang="en-US" dirty="0" smtClean="0"/>
              <a:t>major processes</a:t>
            </a:r>
            <a:endParaRPr lang="en-US" dirty="0"/>
          </a:p>
          <a:p>
            <a:r>
              <a:rPr lang="en-US" dirty="0"/>
              <a:t>Alternate </a:t>
            </a:r>
            <a:r>
              <a:rPr lang="en-US" dirty="0" smtClean="0"/>
              <a:t>stable states</a:t>
            </a:r>
            <a:endParaRPr lang="en-US" dirty="0"/>
          </a:p>
          <a:p>
            <a:r>
              <a:rPr lang="en-US" dirty="0"/>
              <a:t>Long </a:t>
            </a:r>
            <a:r>
              <a:rPr lang="en-US" dirty="0" smtClean="0"/>
              <a:t>term recruitment bottlenecks</a:t>
            </a:r>
            <a:endParaRPr lang="en-US" dirty="0"/>
          </a:p>
          <a:p>
            <a:r>
              <a:rPr lang="en-US" dirty="0"/>
              <a:t>General “What If” </a:t>
            </a:r>
            <a:r>
              <a:rPr lang="en-US" dirty="0" smtClean="0"/>
              <a:t>scenarios </a:t>
            </a:r>
            <a:r>
              <a:rPr lang="en-US" dirty="0"/>
              <a:t>and </a:t>
            </a:r>
            <a:r>
              <a:rPr lang="en-US" dirty="0" smtClean="0"/>
              <a:t>gaming</a:t>
            </a:r>
            <a:r>
              <a:rPr lang="en-US" dirty="0"/>
              <a:t>, </a:t>
            </a:r>
            <a:r>
              <a:rPr lang="en-US" dirty="0" smtClean="0"/>
              <a:t>long term trends</a:t>
            </a:r>
          </a:p>
          <a:p>
            <a:r>
              <a:rPr lang="en-US" dirty="0" smtClean="0"/>
              <a:t>What needs to be done</a:t>
            </a:r>
            <a:endParaRPr lang="en-US" dirty="0"/>
          </a:p>
          <a:p>
            <a:r>
              <a:rPr lang="en-US" dirty="0"/>
              <a:t>BOUNDING IN SCOPE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544" y="471658"/>
            <a:ext cx="1821256" cy="15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5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Tactical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Revised </a:t>
            </a:r>
            <a:r>
              <a:rPr lang="en-US" dirty="0" smtClean="0"/>
              <a:t>stock assessments</a:t>
            </a:r>
            <a:endParaRPr lang="en-US" dirty="0"/>
          </a:p>
          <a:p>
            <a:r>
              <a:rPr lang="en-US" dirty="0"/>
              <a:t>Yield </a:t>
            </a:r>
            <a:r>
              <a:rPr lang="en-US" dirty="0" smtClean="0"/>
              <a:t>adjustments</a:t>
            </a:r>
            <a:endParaRPr lang="en-US" dirty="0"/>
          </a:p>
          <a:p>
            <a:r>
              <a:rPr lang="en-US" dirty="0" smtClean="0"/>
              <a:t>Biological reference points</a:t>
            </a:r>
            <a:r>
              <a:rPr lang="en-US" dirty="0"/>
              <a:t>, etc.</a:t>
            </a:r>
          </a:p>
          <a:p>
            <a:r>
              <a:rPr lang="en-US" dirty="0"/>
              <a:t>Direct </a:t>
            </a:r>
            <a:r>
              <a:rPr lang="en-US" dirty="0" smtClean="0"/>
              <a:t>impacts </a:t>
            </a:r>
            <a:r>
              <a:rPr lang="en-US" dirty="0"/>
              <a:t>on </a:t>
            </a:r>
            <a:r>
              <a:rPr lang="en-US" dirty="0" smtClean="0"/>
              <a:t>target</a:t>
            </a:r>
            <a:r>
              <a:rPr lang="en-US" dirty="0"/>
              <a:t>, </a:t>
            </a:r>
            <a:r>
              <a:rPr lang="en-US" dirty="0" smtClean="0"/>
              <a:t>non-target species</a:t>
            </a:r>
            <a:r>
              <a:rPr lang="en-US" dirty="0"/>
              <a:t>, </a:t>
            </a:r>
            <a:r>
              <a:rPr lang="en-US" dirty="0" smtClean="0"/>
              <a:t>protected species, habitat</a:t>
            </a:r>
            <a:r>
              <a:rPr lang="en-US" dirty="0"/>
              <a:t>, </a:t>
            </a:r>
            <a:r>
              <a:rPr lang="en-US" dirty="0" smtClean="0"/>
              <a:t>aggregate groups</a:t>
            </a:r>
            <a:endParaRPr lang="en-US" dirty="0"/>
          </a:p>
          <a:p>
            <a:r>
              <a:rPr lang="en-US" dirty="0"/>
              <a:t>Specific “What If” </a:t>
            </a:r>
            <a:r>
              <a:rPr lang="en-US" dirty="0" smtClean="0"/>
              <a:t>scenarios </a:t>
            </a:r>
            <a:r>
              <a:rPr lang="en-US" dirty="0"/>
              <a:t>and </a:t>
            </a:r>
            <a:r>
              <a:rPr lang="en-US" dirty="0" smtClean="0"/>
              <a:t>gaming</a:t>
            </a:r>
            <a:endParaRPr lang="en-US" dirty="0"/>
          </a:p>
          <a:p>
            <a:r>
              <a:rPr lang="en-US" dirty="0" smtClean="0"/>
              <a:t>How to do what needs to be done.</a:t>
            </a:r>
          </a:p>
          <a:p>
            <a:r>
              <a:rPr lang="en-US" dirty="0" smtClean="0"/>
              <a:t>BINDING </a:t>
            </a:r>
            <a:r>
              <a:rPr lang="en-US" dirty="0"/>
              <a:t>IN SCOPE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1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the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Heuristic, Tactical, Strategic</a:t>
            </a:r>
          </a:p>
          <a:p>
            <a:pPr lvl="1"/>
            <a:r>
              <a:rPr lang="en-US" dirty="0"/>
              <a:t>What is the issue at hand?</a:t>
            </a:r>
          </a:p>
          <a:p>
            <a:r>
              <a:rPr lang="en-US" dirty="0"/>
              <a:t>Effects of </a:t>
            </a:r>
            <a:r>
              <a:rPr lang="en-US" dirty="0" smtClean="0"/>
              <a:t>fishing </a:t>
            </a:r>
            <a:r>
              <a:rPr lang="en-US" dirty="0"/>
              <a:t>on other </a:t>
            </a:r>
            <a:r>
              <a:rPr lang="en-US" dirty="0" smtClean="0"/>
              <a:t>ecosystem properties</a:t>
            </a:r>
            <a:endParaRPr lang="en-US" dirty="0"/>
          </a:p>
          <a:p>
            <a:r>
              <a:rPr lang="en-US" dirty="0"/>
              <a:t>Effects of </a:t>
            </a:r>
            <a:r>
              <a:rPr lang="en-US" dirty="0" smtClean="0"/>
              <a:t>ecosystem </a:t>
            </a:r>
            <a:r>
              <a:rPr lang="en-US" dirty="0"/>
              <a:t>on </a:t>
            </a:r>
            <a:r>
              <a:rPr lang="en-US" dirty="0" smtClean="0"/>
              <a:t>fishery</a:t>
            </a:r>
            <a:endParaRPr lang="en-US" dirty="0"/>
          </a:p>
          <a:p>
            <a:r>
              <a:rPr lang="en-US" dirty="0"/>
              <a:t>Need to have </a:t>
            </a:r>
            <a:r>
              <a:rPr lang="en-US" dirty="0" smtClean="0"/>
              <a:t>entire</a:t>
            </a:r>
            <a:r>
              <a:rPr lang="en-US" dirty="0"/>
              <a:t>, </a:t>
            </a:r>
            <a:r>
              <a:rPr lang="en-US" dirty="0" smtClean="0"/>
              <a:t>integrated systemic view</a:t>
            </a:r>
          </a:p>
          <a:p>
            <a:r>
              <a:rPr lang="en-US" dirty="0"/>
              <a:t>A</a:t>
            </a:r>
            <a:r>
              <a:rPr lang="en-US" dirty="0" smtClean="0"/>
              <a:t>lready </a:t>
            </a:r>
            <a:r>
              <a:rPr lang="en-US" dirty="0"/>
              <a:t>have the specific, reductionist </a:t>
            </a:r>
            <a:r>
              <a:rPr lang="en-US" dirty="0" smtClean="0"/>
              <a:t>view.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5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986" name="Picture 2" descr="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3614045"/>
            <a:ext cx="1119188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987" name="Line 3"/>
          <p:cNvSpPr>
            <a:spLocks noChangeShapeType="1"/>
          </p:cNvSpPr>
          <p:nvPr/>
        </p:nvSpPr>
        <p:spPr bwMode="auto">
          <a:xfrm>
            <a:off x="228600" y="2713932"/>
            <a:ext cx="8686800" cy="0"/>
          </a:xfrm>
          <a:prstGeom prst="line">
            <a:avLst/>
          </a:prstGeom>
          <a:noFill/>
          <a:ln w="127000">
            <a:solidFill>
              <a:srgbClr val="99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88" name="Text Box 4"/>
          <p:cNvSpPr txBox="1">
            <a:spLocks noChangeArrowheads="1"/>
          </p:cNvSpPr>
          <p:nvPr/>
        </p:nvSpPr>
        <p:spPr bwMode="auto">
          <a:xfrm>
            <a:off x="304800" y="2866332"/>
            <a:ext cx="2286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Stock/Single Species</a:t>
            </a:r>
          </a:p>
        </p:txBody>
      </p:sp>
      <p:sp>
        <p:nvSpPr>
          <p:cNvPr id="553989" name="Text Box 5"/>
          <p:cNvSpPr txBox="1">
            <a:spLocks noChangeArrowheads="1"/>
          </p:cNvSpPr>
          <p:nvPr/>
        </p:nvSpPr>
        <p:spPr bwMode="auto">
          <a:xfrm>
            <a:off x="7315200" y="2866332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Ecosystem</a:t>
            </a:r>
          </a:p>
        </p:txBody>
      </p:sp>
      <p:sp>
        <p:nvSpPr>
          <p:cNvPr id="553990" name="Text Box 6"/>
          <p:cNvSpPr txBox="1">
            <a:spLocks noChangeArrowheads="1"/>
          </p:cNvSpPr>
          <p:nvPr/>
        </p:nvSpPr>
        <p:spPr bwMode="auto">
          <a:xfrm>
            <a:off x="2743200" y="2866332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Multi-species</a:t>
            </a:r>
          </a:p>
        </p:txBody>
      </p:sp>
      <p:sp>
        <p:nvSpPr>
          <p:cNvPr id="553991" name="Text Box 7"/>
          <p:cNvSpPr txBox="1">
            <a:spLocks noChangeArrowheads="1"/>
          </p:cNvSpPr>
          <p:nvPr/>
        </p:nvSpPr>
        <p:spPr bwMode="auto">
          <a:xfrm>
            <a:off x="5486400" y="2866332"/>
            <a:ext cx="1752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Aggregate Biomass</a:t>
            </a:r>
          </a:p>
        </p:txBody>
      </p:sp>
      <p:sp>
        <p:nvSpPr>
          <p:cNvPr id="553992" name="Text Box 8"/>
          <p:cNvSpPr txBox="1">
            <a:spLocks noChangeArrowheads="1"/>
          </p:cNvSpPr>
          <p:nvPr/>
        </p:nvSpPr>
        <p:spPr bwMode="auto">
          <a:xfrm>
            <a:off x="5219700" y="1875732"/>
            <a:ext cx="392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Data Requirements (=Cost)</a:t>
            </a:r>
          </a:p>
        </p:txBody>
      </p:sp>
      <p:sp>
        <p:nvSpPr>
          <p:cNvPr id="553993" name="Line 9"/>
          <p:cNvSpPr>
            <a:spLocks noChangeShapeType="1"/>
          </p:cNvSpPr>
          <p:nvPr/>
        </p:nvSpPr>
        <p:spPr bwMode="auto">
          <a:xfrm flipH="1">
            <a:off x="304800" y="1418532"/>
            <a:ext cx="8610600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94" name="Text Box 10"/>
          <p:cNvSpPr txBox="1">
            <a:spLocks noChangeArrowheads="1"/>
          </p:cNvSpPr>
          <p:nvPr/>
        </p:nvSpPr>
        <p:spPr bwMode="auto">
          <a:xfrm>
            <a:off x="4905375" y="1418532"/>
            <a:ext cx="4238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</a:rPr>
              <a:t>Addresses Ecosystem Issues</a:t>
            </a:r>
          </a:p>
        </p:txBody>
      </p:sp>
      <p:sp>
        <p:nvSpPr>
          <p:cNvPr id="553995" name="Text Box 11"/>
          <p:cNvSpPr txBox="1">
            <a:spLocks noChangeArrowheads="1"/>
          </p:cNvSpPr>
          <p:nvPr/>
        </p:nvSpPr>
        <p:spPr bwMode="auto">
          <a:xfrm>
            <a:off x="0" y="1418532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</a:rPr>
              <a:t>Parsimony</a:t>
            </a:r>
          </a:p>
        </p:txBody>
      </p:sp>
      <p:sp>
        <p:nvSpPr>
          <p:cNvPr id="553996" name="Text Box 12"/>
          <p:cNvSpPr txBox="1">
            <a:spLocks noChangeArrowheads="1"/>
          </p:cNvSpPr>
          <p:nvPr/>
        </p:nvSpPr>
        <p:spPr bwMode="auto">
          <a:xfrm>
            <a:off x="2819400" y="5531745"/>
            <a:ext cx="3048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FFFFFF"/>
                </a:solidFill>
              </a:rPr>
              <a:t>Predation, Competition, Mutualism, etc.</a:t>
            </a:r>
          </a:p>
        </p:txBody>
      </p:sp>
      <p:sp>
        <p:nvSpPr>
          <p:cNvPr id="553997" name="Text Box 13"/>
          <p:cNvSpPr txBox="1">
            <a:spLocks noChangeArrowheads="1"/>
          </p:cNvSpPr>
          <p:nvPr/>
        </p:nvSpPr>
        <p:spPr bwMode="auto">
          <a:xfrm>
            <a:off x="6345238" y="5531745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FFFF"/>
                </a:solidFill>
              </a:rPr>
              <a:t>Habitat, Climate, etc.</a:t>
            </a:r>
          </a:p>
        </p:txBody>
      </p:sp>
      <p:sp>
        <p:nvSpPr>
          <p:cNvPr id="553998" name="Text Box 14"/>
          <p:cNvSpPr txBox="1">
            <a:spLocks noChangeArrowheads="1"/>
          </p:cNvSpPr>
          <p:nvPr/>
        </p:nvSpPr>
        <p:spPr bwMode="auto">
          <a:xfrm>
            <a:off x="4648200" y="6431857"/>
            <a:ext cx="2895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FFFF"/>
                </a:solidFill>
              </a:rPr>
              <a:t>Technical Interactions</a:t>
            </a:r>
          </a:p>
        </p:txBody>
      </p:sp>
      <p:sp>
        <p:nvSpPr>
          <p:cNvPr id="553999" name="Text Box 15"/>
          <p:cNvSpPr txBox="1">
            <a:spLocks noChangeArrowheads="1"/>
          </p:cNvSpPr>
          <p:nvPr/>
        </p:nvSpPr>
        <p:spPr bwMode="auto">
          <a:xfrm>
            <a:off x="7772400" y="885132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</a:rPr>
              <a:t>Realism</a:t>
            </a:r>
          </a:p>
        </p:txBody>
      </p:sp>
      <p:sp>
        <p:nvSpPr>
          <p:cNvPr id="554000" name="Text Box 16"/>
          <p:cNvSpPr txBox="1">
            <a:spLocks noChangeArrowheads="1"/>
          </p:cNvSpPr>
          <p:nvPr/>
        </p:nvSpPr>
        <p:spPr bwMode="auto">
          <a:xfrm>
            <a:off x="0" y="1875732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FF00"/>
                </a:solidFill>
              </a:rPr>
              <a:t>Existing Methods and Metrics</a:t>
            </a:r>
          </a:p>
        </p:txBody>
      </p:sp>
      <p:sp>
        <p:nvSpPr>
          <p:cNvPr id="554001" name="Text Box 17"/>
          <p:cNvSpPr txBox="1">
            <a:spLocks noChangeArrowheads="1"/>
          </p:cNvSpPr>
          <p:nvPr/>
        </p:nvSpPr>
        <p:spPr bwMode="auto">
          <a:xfrm>
            <a:off x="152400" y="6108691"/>
            <a:ext cx="3505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Disease, Genetic Diversity, Fecundity, Migration, etc.</a:t>
            </a:r>
          </a:p>
        </p:txBody>
      </p:sp>
      <p:pic>
        <p:nvPicPr>
          <p:cNvPr id="554002" name="Picture 18" descr="0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33132"/>
            <a:ext cx="1752600" cy="6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4003" name="Picture 19" descr="0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02957"/>
            <a:ext cx="1752600" cy="6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4004" name="Picture 20" descr="1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347470"/>
            <a:ext cx="1503363" cy="80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4005" name="Text Box 21"/>
          <p:cNvSpPr txBox="1">
            <a:spLocks noChangeArrowheads="1"/>
          </p:cNvSpPr>
          <p:nvPr/>
        </p:nvSpPr>
        <p:spPr bwMode="auto">
          <a:xfrm>
            <a:off x="7620000" y="3614045"/>
            <a:ext cx="1295400" cy="118745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000000"/>
                </a:solidFill>
              </a:rPr>
              <a:t>Messy Picture Here</a:t>
            </a:r>
          </a:p>
        </p:txBody>
      </p:sp>
      <p:sp>
        <p:nvSpPr>
          <p:cNvPr id="554006" name="Oval 22"/>
          <p:cNvSpPr>
            <a:spLocks noChangeArrowheads="1"/>
          </p:cNvSpPr>
          <p:nvPr/>
        </p:nvSpPr>
        <p:spPr bwMode="auto">
          <a:xfrm>
            <a:off x="5638800" y="3802957"/>
            <a:ext cx="838200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7" name="Oval 23"/>
          <p:cNvSpPr>
            <a:spLocks noChangeArrowheads="1"/>
          </p:cNvSpPr>
          <p:nvPr/>
        </p:nvSpPr>
        <p:spPr bwMode="auto">
          <a:xfrm>
            <a:off x="5486400" y="4347470"/>
            <a:ext cx="762000" cy="384175"/>
          </a:xfrm>
          <a:prstGeom prst="ellipse">
            <a:avLst/>
          </a:prstGeom>
          <a:solidFill>
            <a:srgbClr val="33993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8" name="Oval 24"/>
          <p:cNvSpPr>
            <a:spLocks noChangeArrowheads="1"/>
          </p:cNvSpPr>
          <p:nvPr/>
        </p:nvSpPr>
        <p:spPr bwMode="auto">
          <a:xfrm>
            <a:off x="6400800" y="4056957"/>
            <a:ext cx="914400" cy="67468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9" name="Line 25"/>
          <p:cNvSpPr>
            <a:spLocks noChangeShapeType="1"/>
          </p:cNvSpPr>
          <p:nvPr/>
        </p:nvSpPr>
        <p:spPr bwMode="auto">
          <a:xfrm flipV="1">
            <a:off x="5867400" y="4056957"/>
            <a:ext cx="304800" cy="29051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10" name="Line 26"/>
          <p:cNvSpPr>
            <a:spLocks noChangeShapeType="1"/>
          </p:cNvSpPr>
          <p:nvPr/>
        </p:nvSpPr>
        <p:spPr bwMode="auto">
          <a:xfrm flipV="1">
            <a:off x="6172200" y="4347470"/>
            <a:ext cx="228600" cy="130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11" name="Line 27"/>
          <p:cNvSpPr>
            <a:spLocks noChangeShapeType="1"/>
          </p:cNvSpPr>
          <p:nvPr/>
        </p:nvSpPr>
        <p:spPr bwMode="auto">
          <a:xfrm flipH="1" flipV="1">
            <a:off x="6172200" y="4056957"/>
            <a:ext cx="304800" cy="290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12" name="Text Box 28"/>
          <p:cNvSpPr txBox="1">
            <a:spLocks noChangeArrowheads="1"/>
          </p:cNvSpPr>
          <p:nvPr/>
        </p:nvSpPr>
        <p:spPr bwMode="auto">
          <a:xfrm>
            <a:off x="5767388" y="3752157"/>
            <a:ext cx="11128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>
                <a:solidFill>
                  <a:schemeClr val="bg1"/>
                </a:solidFill>
              </a:rPr>
              <a:t>Gadids</a:t>
            </a:r>
          </a:p>
        </p:txBody>
      </p:sp>
      <p:sp>
        <p:nvSpPr>
          <p:cNvPr id="554013" name="Text Box 29"/>
          <p:cNvSpPr txBox="1">
            <a:spLocks noChangeArrowheads="1"/>
          </p:cNvSpPr>
          <p:nvPr/>
        </p:nvSpPr>
        <p:spPr bwMode="auto">
          <a:xfrm>
            <a:off x="5486400" y="4347470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>
                <a:solidFill>
                  <a:schemeClr val="bg1"/>
                </a:solidFill>
              </a:rPr>
              <a:t>Flatfish</a:t>
            </a:r>
          </a:p>
        </p:txBody>
      </p:sp>
      <p:sp>
        <p:nvSpPr>
          <p:cNvPr id="554014" name="Text Box 30"/>
          <p:cNvSpPr txBox="1">
            <a:spLocks noChangeArrowheads="1"/>
          </p:cNvSpPr>
          <p:nvPr/>
        </p:nvSpPr>
        <p:spPr bwMode="auto">
          <a:xfrm>
            <a:off x="6477000" y="419507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>
                <a:solidFill>
                  <a:schemeClr val="bg1"/>
                </a:solidFill>
              </a:rPr>
              <a:t>Pelagics</a:t>
            </a:r>
          </a:p>
        </p:txBody>
      </p:sp>
      <p:sp>
        <p:nvSpPr>
          <p:cNvPr id="554015" name="Text Box 31"/>
          <p:cNvSpPr txBox="1">
            <a:spLocks noChangeArrowheads="1"/>
          </p:cNvSpPr>
          <p:nvPr/>
        </p:nvSpPr>
        <p:spPr bwMode="auto">
          <a:xfrm>
            <a:off x="0" y="885132"/>
            <a:ext cx="5262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FF00"/>
                </a:solidFill>
              </a:rPr>
              <a:t>Can Control &amp; Measure Fishing Effort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53932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Appropriate tool might depend on level of advice required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15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management advice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“Managers usually ask for tactical advice, scientists usually give heuristic advice, when typically strategic advice is what is usually needed.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Anonymous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“No strategy was a strategy last time…”</a:t>
            </a:r>
          </a:p>
          <a:p>
            <a:pPr marL="0" indent="0">
              <a:buNone/>
            </a:pPr>
            <a:r>
              <a:rPr lang="en-US" dirty="0"/>
              <a:t>Stephen Colbert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2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Link’s Three Pillars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257800" y="1524000"/>
            <a:ext cx="38862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1F497D"/>
                </a:solidFill>
              </a:rPr>
              <a:t>2. Assessing [Ecosystem] </a:t>
            </a:r>
            <a:r>
              <a:rPr lang="en-US" sz="2800" u="sng" dirty="0">
                <a:solidFill>
                  <a:srgbClr val="1F497D"/>
                </a:solidFill>
              </a:rPr>
              <a:t>Status</a:t>
            </a:r>
            <a:r>
              <a:rPr lang="en-US" sz="2800" dirty="0">
                <a:solidFill>
                  <a:srgbClr val="1F497D"/>
                </a:solidFill>
              </a:rPr>
              <a:t> (</a:t>
            </a:r>
            <a:r>
              <a:rPr lang="en-US" sz="2800" dirty="0" smtClean="0">
                <a:solidFill>
                  <a:srgbClr val="1F497D"/>
                </a:solidFill>
              </a:rPr>
              <a:t>Multivariate metrics</a:t>
            </a:r>
            <a:r>
              <a:rPr lang="en-US" sz="2800" dirty="0">
                <a:solidFill>
                  <a:srgbClr val="1F497D"/>
                </a:solidFill>
              </a:rPr>
              <a:t>)</a:t>
            </a:r>
          </a:p>
        </p:txBody>
      </p:sp>
      <p:pic>
        <p:nvPicPr>
          <p:cNvPr id="6" name="Picture 4" descr="anempires_1653_190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4800600"/>
            <a:ext cx="8921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JerashCardo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1625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828800" y="1524000"/>
            <a:ext cx="30480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1F497D"/>
                </a:solidFill>
              </a:rPr>
              <a:t>1. Goal Setting (Priorities &amp; </a:t>
            </a:r>
            <a:r>
              <a:rPr lang="en-US" sz="2800" u="sng" dirty="0">
                <a:solidFill>
                  <a:srgbClr val="1F497D"/>
                </a:solidFill>
              </a:rPr>
              <a:t>Allocation</a:t>
            </a:r>
            <a:r>
              <a:rPr lang="en-US" sz="2800" dirty="0">
                <a:solidFill>
                  <a:srgbClr val="1F497D"/>
                </a:solidFill>
              </a:rPr>
              <a:t> of Biomass)</a:t>
            </a:r>
            <a:endParaRPr lang="en-US" sz="2800" u="sng" dirty="0">
              <a:solidFill>
                <a:srgbClr val="1F497D"/>
              </a:solidFill>
            </a:endParaRPr>
          </a:p>
        </p:txBody>
      </p:sp>
      <p:pic>
        <p:nvPicPr>
          <p:cNvPr id="9" name="Picture 7" descr="UmmQaisDecumanus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925327"/>
            <a:ext cx="28956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76288" y="5181600"/>
            <a:ext cx="325278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chemeClr val="tx2"/>
                </a:solidFill>
              </a:rPr>
              <a:t>3. Achieving [Ecosystem] Goals (Management </a:t>
            </a:r>
            <a:r>
              <a:rPr lang="en-US" sz="2800" u="sng" dirty="0">
                <a:solidFill>
                  <a:schemeClr val="tx2"/>
                </a:solidFill>
              </a:rPr>
              <a:t>Tools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128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topics discussion</a:t>
            </a:r>
          </a:p>
          <a:p>
            <a:r>
              <a:rPr lang="en-US" dirty="0" smtClean="0"/>
              <a:t>Triage</a:t>
            </a:r>
          </a:p>
          <a:p>
            <a:r>
              <a:rPr lang="en-US" dirty="0" smtClean="0"/>
              <a:t>Kinds of management advice</a:t>
            </a:r>
            <a:endParaRPr lang="en-US" dirty="0"/>
          </a:p>
          <a:p>
            <a:r>
              <a:rPr lang="en-US" dirty="0" smtClean="0"/>
              <a:t>Decision theory</a:t>
            </a:r>
            <a:endParaRPr lang="en-US" dirty="0"/>
          </a:p>
          <a:p>
            <a:r>
              <a:rPr lang="en-US" dirty="0" smtClean="0"/>
              <a:t>Goal-setting</a:t>
            </a:r>
          </a:p>
          <a:p>
            <a:r>
              <a:rPr lang="en-US" dirty="0" smtClean="0"/>
              <a:t>Discussion on:</a:t>
            </a:r>
          </a:p>
          <a:p>
            <a:pPr marL="457200" lvl="1" indent="0">
              <a:buNone/>
            </a:pPr>
            <a:r>
              <a:rPr lang="en-US" dirty="0" smtClean="0"/>
              <a:t>Tear et al 2005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Francis et al 2007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Garcia &amp; Cochrane 2005</a:t>
            </a:r>
          </a:p>
          <a:p>
            <a:pPr marL="457200" lvl="1" indent="0">
              <a:buNone/>
            </a:pPr>
            <a:r>
              <a:rPr lang="en-US" dirty="0" err="1" smtClean="0"/>
              <a:t>Mangel</a:t>
            </a:r>
            <a:r>
              <a:rPr lang="en-US" dirty="0" smtClean="0"/>
              <a:t> et al 1996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34590"/>
            <a:ext cx="8229600" cy="55884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57200"/>
            <a:ext cx="5867400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88933" y="6438341"/>
            <a:ext cx="337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NOAA Fisheries IEA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47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Ecosystem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 biomass tradeoffs</a:t>
            </a:r>
            <a:endParaRPr lang="en-US" dirty="0"/>
          </a:p>
          <a:p>
            <a:r>
              <a:rPr lang="en-US" dirty="0" smtClean="0"/>
              <a:t>Holistic </a:t>
            </a:r>
            <a:r>
              <a:rPr lang="en-US" dirty="0"/>
              <a:t>considerations</a:t>
            </a:r>
          </a:p>
          <a:p>
            <a:r>
              <a:rPr lang="en-US" dirty="0"/>
              <a:t>Evaluate sustainability of the current state or “obtainability” of the desired </a:t>
            </a:r>
            <a:r>
              <a:rPr lang="en-US" dirty="0" smtClean="0"/>
              <a:t>state</a:t>
            </a:r>
          </a:p>
          <a:p>
            <a:r>
              <a:rPr lang="en-US" dirty="0" smtClean="0"/>
              <a:t>Need </a:t>
            </a:r>
            <a:r>
              <a:rPr lang="en-US" dirty="0"/>
              <a:t>to have goals clearly defined, not altruisms (“unpacking” from high levels)</a:t>
            </a:r>
          </a:p>
          <a:p>
            <a:r>
              <a:rPr lang="en-US" dirty="0" smtClean="0"/>
              <a:t>Explore </a:t>
            </a:r>
            <a:r>
              <a:rPr lang="en-US" dirty="0"/>
              <a:t>multiple, viable options</a:t>
            </a:r>
          </a:p>
          <a:p>
            <a:r>
              <a:rPr lang="en-US" dirty="0" smtClean="0"/>
              <a:t>Be </a:t>
            </a:r>
            <a:r>
              <a:rPr lang="en-US" dirty="0"/>
              <a:t>inclusive of all possible stakeholders</a:t>
            </a:r>
          </a:p>
          <a:p>
            <a:r>
              <a:rPr lang="en-US" dirty="0" smtClean="0"/>
              <a:t>Develop </a:t>
            </a:r>
            <a:r>
              <a:rPr lang="en-US" dirty="0"/>
              <a:t>institutions and protocols to settle competing goals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5" descr="JerashColumn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35" y="347020"/>
            <a:ext cx="939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811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21" y="183923"/>
            <a:ext cx="8813649" cy="6883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Translate ecosystem goals into SMART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132"/>
            <a:ext cx="9144000" cy="54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9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Translate ecosystem goals into SMART* objectives</a:t>
            </a:r>
          </a:p>
          <a:p>
            <a:pPr>
              <a:buNone/>
            </a:pPr>
            <a:r>
              <a:rPr lang="en-US" dirty="0"/>
              <a:t>*Specific, Measurable, Achievable, Relevant, Time-bound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Match </a:t>
            </a:r>
            <a:r>
              <a:rPr lang="en-US" dirty="0"/>
              <a:t>objectives to indicators</a:t>
            </a:r>
          </a:p>
          <a:p>
            <a:pPr>
              <a:buNone/>
            </a:pPr>
            <a:r>
              <a:rPr lang="en-US" dirty="0"/>
              <a:t>Evaluate indicators using established criteria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84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Ecosystem-level Management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tx2"/>
                </a:solidFill>
              </a:rPr>
              <a:t>Conservation</a:t>
            </a:r>
          </a:p>
          <a:p>
            <a:r>
              <a:rPr lang="en-US" i="1" dirty="0" smtClean="0"/>
              <a:t>Biomass </a:t>
            </a:r>
            <a:r>
              <a:rPr lang="en-US" i="1" dirty="0"/>
              <a:t>and productivity of harvested and other species are healthy. </a:t>
            </a:r>
            <a:r>
              <a:rPr lang="en-US" i="1" dirty="0" err="1"/>
              <a:t>Trophic</a:t>
            </a:r>
            <a:r>
              <a:rPr lang="en-US" i="1" dirty="0"/>
              <a:t> structure is healthy, and habitat integrity is conserved. </a:t>
            </a:r>
            <a:endParaRPr lang="en-US" dirty="0"/>
          </a:p>
          <a:p>
            <a:pPr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</a:rPr>
              <a:t>Socio-economic</a:t>
            </a:r>
          </a:p>
          <a:p>
            <a:r>
              <a:rPr lang="en-US" i="1" dirty="0" smtClean="0"/>
              <a:t>The </a:t>
            </a:r>
            <a:r>
              <a:rPr lang="en-US" i="1" dirty="0"/>
              <a:t>flow of benefits from ocean resources, for both producers and consumers, is optimized given the other objectives.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93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socio-economic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“benefits” </a:t>
            </a:r>
            <a:r>
              <a:rPr lang="en-US" dirty="0" smtClean="0">
                <a:solidFill>
                  <a:schemeClr val="tx2"/>
                </a:solidFill>
              </a:rPr>
              <a:t>(from US fishery legislation)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Food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Recreation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Profits/Revenue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Employment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Stability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“producers and consumers”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“optimize” </a:t>
            </a:r>
            <a:r>
              <a:rPr lang="en-US" dirty="0" smtClean="0">
                <a:solidFill>
                  <a:schemeClr val="tx2"/>
                </a:solidFill>
              </a:rPr>
              <a:t>(from US fishery legislation)</a:t>
            </a:r>
          </a:p>
          <a:p>
            <a:pPr marL="914400" lvl="1" indent="-514350">
              <a:buNone/>
            </a:pPr>
            <a:r>
              <a:rPr lang="en-US" dirty="0" smtClean="0">
                <a:solidFill>
                  <a:schemeClr val="tx2"/>
                </a:solidFill>
              </a:rPr>
              <a:t>Greatest overall benefit to the Nation &lt;= fishery MSY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Subject to conservation objective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2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Assessing Ecosystem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metrics</a:t>
            </a:r>
          </a:p>
          <a:p>
            <a:r>
              <a:rPr lang="en-US" dirty="0"/>
              <a:t>Biotic (resource and non resource)</a:t>
            </a:r>
          </a:p>
          <a:p>
            <a:r>
              <a:rPr lang="en-US" dirty="0"/>
              <a:t>Abiotic</a:t>
            </a:r>
          </a:p>
          <a:p>
            <a:r>
              <a:rPr lang="en-US" dirty="0"/>
              <a:t>Human</a:t>
            </a:r>
          </a:p>
          <a:p>
            <a:r>
              <a:rPr lang="en-US" dirty="0"/>
              <a:t>Long time </a:t>
            </a:r>
            <a:r>
              <a:rPr lang="en-US" dirty="0" smtClean="0"/>
              <a:t>series (?)</a:t>
            </a:r>
            <a:endParaRPr lang="en-US" dirty="0"/>
          </a:p>
          <a:p>
            <a:r>
              <a:rPr lang="en-US" dirty="0"/>
              <a:t>Modeling</a:t>
            </a:r>
          </a:p>
          <a:p>
            <a:r>
              <a:rPr lang="en-US" dirty="0"/>
              <a:t>Novel ways to </a:t>
            </a:r>
            <a:r>
              <a:rPr lang="en-US" dirty="0" smtClean="0"/>
              <a:t>package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information</a:t>
            </a:r>
          </a:p>
          <a:p>
            <a:endParaRPr lang="en-US" dirty="0"/>
          </a:p>
        </p:txBody>
      </p:sp>
      <p:pic>
        <p:nvPicPr>
          <p:cNvPr id="4" name="Picture 2" descr="JerashColumn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77" y="183923"/>
            <a:ext cx="939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BS02064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2518" y="2932259"/>
            <a:ext cx="2916255" cy="301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35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700" name="Text Box 4"/>
          <p:cNvSpPr txBox="1">
            <a:spLocks noChangeArrowheads="1"/>
          </p:cNvSpPr>
          <p:nvPr/>
        </p:nvSpPr>
        <p:spPr bwMode="auto">
          <a:xfrm>
            <a:off x="228600" y="5943600"/>
            <a:ext cx="87630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sz="2000" dirty="0">
              <a:solidFill>
                <a:srgbClr val="333399"/>
              </a:solidFill>
              <a:latin typeface="Arial" charset="0"/>
            </a:endParaRPr>
          </a:p>
          <a:p>
            <a:pPr>
              <a:lnSpc>
                <a:spcPct val="130000"/>
              </a:lnSpc>
            </a:pPr>
            <a:r>
              <a:rPr lang="en-US" sz="2000" dirty="0" smtClean="0">
                <a:solidFill>
                  <a:srgbClr val="333399"/>
                </a:solidFill>
                <a:latin typeface="Arial" charset="0"/>
                <a:hlinkClick r:id="rId3"/>
              </a:rPr>
              <a:t>http://www.nefsc.noaa.gov/publications/crd/crd1207/crd1207.pdf</a:t>
            </a:r>
            <a:endParaRPr lang="en-US" sz="2000" dirty="0" smtClean="0">
              <a:solidFill>
                <a:srgbClr val="333399"/>
              </a:solidFill>
              <a:latin typeface="Arial" charset="0"/>
            </a:endParaRPr>
          </a:p>
        </p:txBody>
      </p:sp>
      <p:sp>
        <p:nvSpPr>
          <p:cNvPr id="925701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43740"/>
            <a:ext cx="8229600" cy="7032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Many ecosystem indicators / status documents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133600"/>
            <a:ext cx="3072613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209800"/>
            <a:ext cx="3126478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67000" y="990600"/>
            <a:ext cx="3302113" cy="4267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 t="1637"/>
          <a:stretch>
            <a:fillRect/>
          </a:stretch>
        </p:blipFill>
        <p:spPr bwMode="auto">
          <a:xfrm>
            <a:off x="4572000" y="838200"/>
            <a:ext cx="3589703" cy="457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 l="2273"/>
          <a:stretch>
            <a:fillRect/>
          </a:stretch>
        </p:blipFill>
        <p:spPr bwMode="auto">
          <a:xfrm>
            <a:off x="381000" y="914400"/>
            <a:ext cx="3276600" cy="4730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1905000"/>
            <a:ext cx="4419600" cy="3124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24200" y="2133600"/>
            <a:ext cx="3200399" cy="414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215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0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683"/>
            <a:ext cx="8229600" cy="6883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Monitoring ecosystem status relative to reference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4" y="1346774"/>
            <a:ext cx="7612356" cy="4447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994400"/>
            <a:ext cx="8229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71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Achieving Ecosystem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Tools for Action</a:t>
            </a:r>
          </a:p>
          <a:p>
            <a:pPr lvl="1"/>
            <a:r>
              <a:rPr lang="en-US" dirty="0"/>
              <a:t>What do we need? </a:t>
            </a:r>
          </a:p>
          <a:p>
            <a:endParaRPr lang="en-US" dirty="0" smtClean="0"/>
          </a:p>
          <a:p>
            <a:r>
              <a:rPr lang="en-US" dirty="0" smtClean="0"/>
              <a:t>Decision </a:t>
            </a:r>
            <a:r>
              <a:rPr lang="en-US" dirty="0"/>
              <a:t>Theory</a:t>
            </a:r>
          </a:p>
          <a:p>
            <a:pPr lvl="1"/>
            <a:r>
              <a:rPr lang="en-US" dirty="0"/>
              <a:t>Reference Points</a:t>
            </a:r>
          </a:p>
          <a:p>
            <a:pPr lvl="1"/>
            <a:r>
              <a:rPr lang="en-US" dirty="0"/>
              <a:t>Control Rules for Action</a:t>
            </a:r>
          </a:p>
          <a:p>
            <a:endParaRPr lang="en-US" dirty="0"/>
          </a:p>
        </p:txBody>
      </p:sp>
      <p:pic>
        <p:nvPicPr>
          <p:cNvPr id="4" name="Picture 2" descr="JerashColumn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752" y="183923"/>
            <a:ext cx="939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88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/>
          <a:lstStyle/>
          <a:p>
            <a:r>
              <a:rPr lang="en-US" sz="4000">
                <a:solidFill>
                  <a:srgbClr val="000066"/>
                </a:solidFill>
                <a:latin typeface="Arial" charset="0"/>
              </a:rPr>
              <a:t>One Main Theme Throughout Course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4525963"/>
          </a:xfrm>
        </p:spPr>
        <p:txBody>
          <a:bodyPr/>
          <a:lstStyle/>
          <a:p>
            <a:pPr>
              <a:buFontTx/>
              <a:buNone/>
            </a:pPr>
            <a:endParaRPr lang="en-US" sz="4800" b="1" u="sng">
              <a:solidFill>
                <a:srgbClr val="660066"/>
              </a:solidFill>
            </a:endParaRPr>
          </a:p>
          <a:p>
            <a:pPr algn="ctr">
              <a:buFontTx/>
              <a:buNone/>
            </a:pPr>
            <a:r>
              <a:rPr lang="en-US" sz="4800" b="1" u="sng">
                <a:solidFill>
                  <a:srgbClr val="660066"/>
                </a:solidFill>
              </a:rPr>
              <a:t>CONFRONTING TRADEOFFS</a:t>
            </a:r>
          </a:p>
        </p:txBody>
      </p:sp>
    </p:spTree>
    <p:extLst>
      <p:ext uri="{BB962C8B-B14F-4D97-AF65-F5344CB8AC3E}">
        <p14:creationId xmlns:p14="http://schemas.microsoft.com/office/powerpoint/2010/main" val="3390683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Tools to influence the direction of ecosystem change with respect to the fisheries sector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Effort controls</a:t>
            </a:r>
            <a:endParaRPr lang="en-US" dirty="0"/>
          </a:p>
          <a:p>
            <a:r>
              <a:rPr lang="en-US" dirty="0"/>
              <a:t>Catch controls</a:t>
            </a:r>
          </a:p>
          <a:p>
            <a:r>
              <a:rPr lang="en-US" dirty="0"/>
              <a:t>Time or Area management</a:t>
            </a:r>
          </a:p>
          <a:p>
            <a:r>
              <a:rPr lang="en-US" dirty="0"/>
              <a:t>Gear modifications</a:t>
            </a:r>
          </a:p>
          <a:p>
            <a:r>
              <a:rPr lang="en-US" dirty="0"/>
              <a:t>Technical controls</a:t>
            </a:r>
          </a:p>
          <a:p>
            <a:r>
              <a:rPr lang="en-US" dirty="0"/>
              <a:t>Access &amp; property rights</a:t>
            </a:r>
          </a:p>
          <a:p>
            <a:r>
              <a:rPr lang="en-US" dirty="0"/>
              <a:t>Economic incentives</a:t>
            </a:r>
          </a:p>
          <a:p>
            <a:r>
              <a:rPr lang="en-US" dirty="0"/>
              <a:t>Social </a:t>
            </a:r>
            <a:r>
              <a:rPr lang="en-US" dirty="0" smtClean="0"/>
              <a:t>incentives</a:t>
            </a:r>
            <a:endParaRPr lang="en-US" dirty="0"/>
          </a:p>
        </p:txBody>
      </p:sp>
      <p:pic>
        <p:nvPicPr>
          <p:cNvPr id="7" name="Picture 4" descr="PE02002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53644" y="2475743"/>
            <a:ext cx="2856426" cy="29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</a:t>
            </a:r>
            <a:r>
              <a:rPr lang="en-US" dirty="0"/>
              <a:t>theoretic framework based upon the 3 </a:t>
            </a:r>
            <a:r>
              <a:rPr lang="en-US" dirty="0" smtClean="0"/>
              <a:t>pillars.</a:t>
            </a:r>
          </a:p>
          <a:p>
            <a:r>
              <a:rPr lang="en-US" dirty="0" smtClean="0"/>
              <a:t>Relate indicator of status to specific action.</a:t>
            </a:r>
          </a:p>
          <a:p>
            <a:r>
              <a:rPr lang="en-US" dirty="0"/>
              <a:t>Look at </a:t>
            </a:r>
            <a:r>
              <a:rPr lang="en-US" dirty="0" smtClean="0"/>
              <a:t>single-species fisheries example.</a:t>
            </a:r>
            <a:endParaRPr lang="en-US" dirty="0"/>
          </a:p>
          <a:p>
            <a:r>
              <a:rPr lang="en-US" dirty="0"/>
              <a:t>Extrapolate to an </a:t>
            </a:r>
            <a:r>
              <a:rPr lang="en-US" dirty="0" smtClean="0"/>
              <a:t>ecosystem.</a:t>
            </a:r>
            <a:endParaRPr lang="en-US" dirty="0"/>
          </a:p>
          <a:p>
            <a:r>
              <a:rPr lang="en-US" dirty="0"/>
              <a:t>Requires quantitative </a:t>
            </a:r>
            <a:r>
              <a:rPr lang="en-US" dirty="0" smtClean="0"/>
              <a:t>metrics.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73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Translation of metrics into decision </a:t>
            </a:r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Reference </a:t>
            </a:r>
            <a:r>
              <a:rPr lang="en-US" dirty="0" smtClean="0"/>
              <a:t>points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 rot="19107151">
            <a:off x="4375150" y="2751138"/>
            <a:ext cx="1016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latin typeface="Times New Roman" charset="0"/>
              </a:rPr>
              <a:t>B</a:t>
            </a:r>
            <a:r>
              <a:rPr lang="en-US" sz="2800" b="1" baseline="-25000">
                <a:latin typeface="Times New Roman" charset="0"/>
              </a:rPr>
              <a:t>MSY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 rot="1626093">
            <a:off x="4506913" y="3938588"/>
            <a:ext cx="1016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latin typeface="Times New Roman" charset="0"/>
              </a:rPr>
              <a:t>B</a:t>
            </a:r>
            <a:r>
              <a:rPr lang="en-US" sz="2800" b="1" baseline="-25000">
                <a:latin typeface="Times New Roman" charset="0"/>
              </a:rPr>
              <a:t>MAX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19107151">
            <a:off x="2684463" y="4848225"/>
            <a:ext cx="1016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latin typeface="Times New Roman" charset="0"/>
              </a:rPr>
              <a:t>F</a:t>
            </a:r>
            <a:r>
              <a:rPr lang="en-US" sz="2800" b="1" baseline="-25000">
                <a:latin typeface="Times New Roman" charset="0"/>
              </a:rPr>
              <a:t>MSY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rot="20177355">
            <a:off x="5543550" y="3408363"/>
            <a:ext cx="736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charset="0"/>
              </a:rPr>
              <a:t>K/2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rot="19227436">
            <a:off x="2719388" y="3603625"/>
            <a:ext cx="617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charset="0"/>
              </a:rPr>
              <a:t>r/2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 rot="17800305">
            <a:off x="5951538" y="5567363"/>
            <a:ext cx="703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charset="0"/>
              </a:rPr>
              <a:t>F</a:t>
            </a:r>
            <a:r>
              <a:rPr lang="en-US" sz="2800" b="1" baseline="-25000">
                <a:latin typeface="Times New Roman" charset="0"/>
              </a:rPr>
              <a:t>0.1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 rot="3327345">
            <a:off x="4202907" y="5609431"/>
            <a:ext cx="84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charset="0"/>
              </a:rPr>
              <a:t>F</a:t>
            </a:r>
            <a:r>
              <a:rPr lang="en-US" sz="2800" b="1" baseline="-25000">
                <a:latin typeface="Times New Roman" charset="0"/>
              </a:rPr>
              <a:t>max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 rot="350362">
            <a:off x="6838950" y="2860675"/>
            <a:ext cx="1820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charset="0"/>
              </a:rPr>
              <a:t>B</a:t>
            </a:r>
            <a:r>
              <a:rPr lang="en-US" sz="2800" b="1" baseline="-25000">
                <a:latin typeface="Times New Roman" charset="0"/>
              </a:rPr>
              <a:t>20% B-virgin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 rot="21242100">
            <a:off x="1263650" y="5719763"/>
            <a:ext cx="1520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charset="0"/>
              </a:rPr>
              <a:t>B</a:t>
            </a:r>
            <a:r>
              <a:rPr lang="en-US" sz="2800" b="1" baseline="-25000">
                <a:latin typeface="Times New Roman" charset="0"/>
              </a:rPr>
              <a:t>90% Surv.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 rot="741031">
            <a:off x="1192213" y="3427413"/>
            <a:ext cx="93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charset="0"/>
              </a:rPr>
              <a:t>F=M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 rot="19743071">
            <a:off x="6735763" y="4791075"/>
            <a:ext cx="1627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charset="0"/>
              </a:rPr>
              <a:t>50%YPR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 rot="1416485">
            <a:off x="909638" y="4625975"/>
            <a:ext cx="1393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charset="0"/>
              </a:rPr>
              <a:t>F</a:t>
            </a:r>
            <a:r>
              <a:rPr lang="en-US" sz="2800" b="1" baseline="-25000">
                <a:latin typeface="Times New Roman" charset="0"/>
              </a:rPr>
              <a:t>20%MSP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 rot="937230">
            <a:off x="6442075" y="3917950"/>
            <a:ext cx="1077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charset="0"/>
              </a:rPr>
              <a:t>B</a:t>
            </a:r>
            <a:r>
              <a:rPr lang="en-US" sz="2800" b="1" baseline="-25000">
                <a:latin typeface="Times New Roman" charset="0"/>
              </a:rPr>
              <a:t>MSST</a:t>
            </a:r>
          </a:p>
        </p:txBody>
      </p:sp>
    </p:spTree>
    <p:extLst>
      <p:ext uri="{BB962C8B-B14F-4D97-AF65-F5344CB8AC3E}">
        <p14:creationId xmlns:p14="http://schemas.microsoft.com/office/powerpoint/2010/main" val="268097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Single-species decision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15" y="2185161"/>
            <a:ext cx="5021687" cy="32409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20464" y="6418428"/>
            <a:ext cx="6113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</a:rPr>
              <a:t>Smith et al. 2008. Fisheries Research, 94</a:t>
            </a:r>
            <a:r>
              <a:rPr lang="en-US" dirty="0">
                <a:latin typeface="Arial"/>
              </a:rPr>
              <a:t>, </a:t>
            </a:r>
            <a:r>
              <a:rPr lang="en-US" dirty="0" smtClean="0">
                <a:latin typeface="Arial"/>
              </a:rPr>
              <a:t>373–379.</a:t>
            </a:r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932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translate typical control rules to the ecosystem level?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02-19 at 5.13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6388100"/>
            <a:ext cx="5194300" cy="469900"/>
          </a:xfrm>
          <a:prstGeom prst="rect">
            <a:avLst/>
          </a:prstGeom>
        </p:spPr>
      </p:pic>
      <p:pic>
        <p:nvPicPr>
          <p:cNvPr id="5" name="Picture 4" descr="Screen Shot 2015-02-19 at 5.14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2" y="1852508"/>
            <a:ext cx="7776552" cy="358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40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translate typical control rules to the ecosystem level?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4128620" cy="55884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Modified single-species control rules</a:t>
            </a:r>
            <a:r>
              <a:rPr lang="en-US" dirty="0"/>
              <a:t> </a:t>
            </a:r>
            <a:r>
              <a:rPr lang="en-US" dirty="0" smtClean="0"/>
              <a:t>that </a:t>
            </a:r>
            <a:r>
              <a:rPr lang="en-US" dirty="0"/>
              <a:t>have included ecosystem </a:t>
            </a:r>
            <a:r>
              <a:rPr lang="en-US" dirty="0" smtClean="0"/>
              <a:t>considerations.</a:t>
            </a:r>
          </a:p>
          <a:p>
            <a:pPr marL="0" indent="0">
              <a:buNone/>
            </a:pPr>
            <a:r>
              <a:rPr lang="en-US" dirty="0" smtClean="0"/>
              <a:t>(e.g. Pacific sardine,</a:t>
            </a:r>
          </a:p>
          <a:p>
            <a:pPr marL="0" indent="0">
              <a:buNone/>
            </a:pPr>
            <a:r>
              <a:rPr lang="en-US" dirty="0" err="1" smtClean="0"/>
              <a:t>Hurtado</a:t>
            </a:r>
            <a:r>
              <a:rPr lang="en-US" dirty="0" smtClean="0"/>
              <a:t> et al.)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OR, Systemic </a:t>
            </a:r>
            <a:r>
              <a:rPr lang="en-US" dirty="0"/>
              <a:t>control rules that are analogues to single-species versions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820" y="872282"/>
            <a:ext cx="4331906" cy="55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11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3763601" cy="55884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Single </a:t>
            </a:r>
            <a:r>
              <a:rPr lang="en-US" dirty="0" smtClean="0"/>
              <a:t>Species</a:t>
            </a:r>
            <a:endParaRPr lang="en-US" dirty="0"/>
          </a:p>
          <a:p>
            <a:r>
              <a:rPr lang="en-US" dirty="0" smtClean="0"/>
              <a:t>Model </a:t>
            </a:r>
            <a:r>
              <a:rPr lang="en-US" dirty="0"/>
              <a:t>&amp; empirical-based </a:t>
            </a:r>
            <a:r>
              <a:rPr lang="en-US" dirty="0" smtClean="0"/>
              <a:t>ref. points</a:t>
            </a:r>
            <a:endParaRPr lang="en-US" dirty="0"/>
          </a:p>
          <a:p>
            <a:r>
              <a:rPr lang="en-US" dirty="0" smtClean="0"/>
              <a:t>Empirical and model</a:t>
            </a:r>
            <a:r>
              <a:rPr lang="en-US" dirty="0"/>
              <a:t>-based control rules</a:t>
            </a:r>
          </a:p>
          <a:p>
            <a:r>
              <a:rPr lang="en-US" dirty="0" smtClean="0"/>
              <a:t>Action </a:t>
            </a:r>
            <a:r>
              <a:rPr lang="en-US" dirty="0"/>
              <a:t>to be taken shows direction and </a:t>
            </a:r>
            <a:r>
              <a:rPr lang="en-US" dirty="0" smtClean="0"/>
              <a:t>magnitude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Ecosystem</a:t>
            </a:r>
            <a:endParaRPr lang="en-US" dirty="0"/>
          </a:p>
          <a:p>
            <a:r>
              <a:rPr lang="en-US" dirty="0" smtClean="0"/>
              <a:t>Model &amp; empirical</a:t>
            </a:r>
            <a:r>
              <a:rPr lang="en-US" dirty="0"/>
              <a:t>-based </a:t>
            </a:r>
            <a:r>
              <a:rPr lang="en-US" dirty="0" smtClean="0"/>
              <a:t>ref. </a:t>
            </a:r>
            <a:r>
              <a:rPr lang="en-US" dirty="0"/>
              <a:t>points &amp; directions</a:t>
            </a:r>
          </a:p>
          <a:p>
            <a:r>
              <a:rPr lang="en-US" dirty="0" smtClean="0"/>
              <a:t>Arbitrary / empirical / model-based control </a:t>
            </a:r>
            <a:r>
              <a:rPr lang="en-US" dirty="0"/>
              <a:t>rules</a:t>
            </a:r>
            <a:r>
              <a:rPr lang="en-US" dirty="0" smtClean="0"/>
              <a:t>? </a:t>
            </a:r>
            <a:endParaRPr lang="en-US" dirty="0"/>
          </a:p>
          <a:p>
            <a:r>
              <a:rPr lang="en-US" dirty="0" smtClean="0"/>
              <a:t>Action </a:t>
            </a:r>
            <a:r>
              <a:rPr lang="en-US" dirty="0"/>
              <a:t>to be taken may only show direction</a:t>
            </a:r>
          </a:p>
          <a:p>
            <a:r>
              <a:rPr lang="en-US" dirty="0" smtClean="0"/>
              <a:t>Emphasizing </a:t>
            </a:r>
            <a:r>
              <a:rPr lang="en-US" dirty="0"/>
              <a:t>integrated, systemic </a:t>
            </a:r>
            <a:r>
              <a:rPr lang="en-US" dirty="0" smtClean="0"/>
              <a:t>view</a:t>
            </a:r>
            <a:endParaRPr lang="en-US" dirty="0"/>
          </a:p>
        </p:txBody>
      </p:sp>
      <p:grpSp>
        <p:nvGrpSpPr>
          <p:cNvPr id="4" name="Group 2"/>
          <p:cNvGrpSpPr>
            <a:grpSpLocks noChangeAspect="1"/>
          </p:cNvGrpSpPr>
          <p:nvPr/>
        </p:nvGrpSpPr>
        <p:grpSpPr bwMode="auto">
          <a:xfrm>
            <a:off x="4411663" y="3860800"/>
            <a:ext cx="4660900" cy="2790825"/>
            <a:chOff x="960" y="336"/>
            <a:chExt cx="3744" cy="2400"/>
          </a:xfrm>
        </p:grpSpPr>
        <p:sp>
          <p:nvSpPr>
            <p:cNvPr id="5" name="Rectangle 3"/>
            <p:cNvSpPr>
              <a:spLocks noChangeAspect="1" noChangeArrowheads="1"/>
            </p:cNvSpPr>
            <p:nvPr/>
          </p:nvSpPr>
          <p:spPr bwMode="auto">
            <a:xfrm>
              <a:off x="960" y="336"/>
              <a:ext cx="3744" cy="2400"/>
            </a:xfrm>
            <a:prstGeom prst="rect">
              <a:avLst/>
            </a:prstGeom>
            <a:solidFill>
              <a:schemeClr val="tx1"/>
            </a:solidFill>
            <a:ln w="28575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4"/>
            <p:cNvSpPr>
              <a:spLocks noChangeAspect="1" noChangeShapeType="1"/>
            </p:cNvSpPr>
            <p:nvPr/>
          </p:nvSpPr>
          <p:spPr bwMode="auto">
            <a:xfrm flipV="1">
              <a:off x="2832" y="336"/>
              <a:ext cx="0" cy="2400"/>
            </a:xfrm>
            <a:prstGeom prst="line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Line 5"/>
            <p:cNvSpPr>
              <a:spLocks noChangeAspect="1" noChangeShapeType="1"/>
            </p:cNvSpPr>
            <p:nvPr/>
          </p:nvSpPr>
          <p:spPr bwMode="auto">
            <a:xfrm>
              <a:off x="960" y="1584"/>
              <a:ext cx="3744" cy="0"/>
            </a:xfrm>
            <a:prstGeom prst="line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" name="Rectangle 9" descr="Dashed horizontal"/>
          <p:cNvSpPr>
            <a:spLocks noChangeArrowheads="1"/>
          </p:cNvSpPr>
          <p:nvPr/>
        </p:nvSpPr>
        <p:spPr bwMode="auto">
          <a:xfrm>
            <a:off x="4410075" y="3868738"/>
            <a:ext cx="2320925" cy="1439862"/>
          </a:xfrm>
          <a:prstGeom prst="rect">
            <a:avLst/>
          </a:prstGeom>
          <a:pattFill prst="dashHorz">
            <a:fgClr>
              <a:srgbClr val="FFFF00"/>
            </a:fgClr>
            <a:bgClr>
              <a:schemeClr val="tx1"/>
            </a:bgClr>
          </a:patt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0" descr="10%"/>
          <p:cNvSpPr>
            <a:spLocks noChangeArrowheads="1"/>
          </p:cNvSpPr>
          <p:nvPr/>
        </p:nvSpPr>
        <p:spPr bwMode="auto">
          <a:xfrm>
            <a:off x="5705475" y="4367213"/>
            <a:ext cx="2201863" cy="941387"/>
          </a:xfrm>
          <a:prstGeom prst="rect">
            <a:avLst/>
          </a:prstGeom>
          <a:pattFill prst="pct10">
            <a:fgClr>
              <a:srgbClr val="FFFF00"/>
            </a:fgClr>
            <a:bgClr>
              <a:schemeClr val="tx1"/>
            </a:bgClr>
          </a:patt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1"/>
          <p:cNvSpPr>
            <a:spLocks noChangeAspect="1" noChangeArrowheads="1"/>
          </p:cNvSpPr>
          <p:nvPr/>
        </p:nvSpPr>
        <p:spPr bwMode="auto">
          <a:xfrm>
            <a:off x="4411663" y="898525"/>
            <a:ext cx="4660900" cy="2790825"/>
          </a:xfrm>
          <a:prstGeom prst="rect">
            <a:avLst/>
          </a:prstGeom>
          <a:solidFill>
            <a:schemeClr val="tx1"/>
          </a:solidFill>
          <a:ln w="28575" cap="sq">
            <a:solidFill>
              <a:srgbClr val="FFFF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40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V="1">
            <a:off x="5148263" y="2165350"/>
            <a:ext cx="2124075" cy="1524000"/>
          </a:xfrm>
          <a:prstGeom prst="line">
            <a:avLst/>
          </a:prstGeom>
          <a:noFill/>
          <a:ln w="3810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7272338" y="2165350"/>
            <a:ext cx="1717675" cy="0"/>
          </a:xfrm>
          <a:prstGeom prst="line">
            <a:avLst/>
          </a:prstGeom>
          <a:noFill/>
          <a:ln w="38100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Oval 14"/>
          <p:cNvSpPr>
            <a:spLocks noChangeAspect="1" noChangeArrowheads="1"/>
          </p:cNvSpPr>
          <p:nvPr/>
        </p:nvSpPr>
        <p:spPr bwMode="auto">
          <a:xfrm>
            <a:off x="5903913" y="1084263"/>
            <a:ext cx="225425" cy="246062"/>
          </a:xfrm>
          <a:prstGeom prst="ellipse">
            <a:avLst/>
          </a:prstGeom>
          <a:solidFill>
            <a:srgbClr val="66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rgbClr val="FFFF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5"/>
          <p:cNvSpPr>
            <a:spLocks noChangeAspect="1" noChangeArrowheads="1"/>
          </p:cNvSpPr>
          <p:nvPr/>
        </p:nvSpPr>
        <p:spPr bwMode="auto">
          <a:xfrm>
            <a:off x="7331075" y="2716213"/>
            <a:ext cx="223838" cy="24606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rgbClr val="FFFF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6129338" y="1314450"/>
            <a:ext cx="1201737" cy="1389063"/>
          </a:xfrm>
          <a:prstGeom prst="line">
            <a:avLst/>
          </a:prstGeom>
          <a:noFill/>
          <a:ln w="38100" cap="sq">
            <a:solidFill>
              <a:srgbClr val="FF99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4495800" y="1981200"/>
            <a:ext cx="688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i="1">
                <a:solidFill>
                  <a:srgbClr val="FFFF00"/>
                </a:solidFill>
              </a:rPr>
              <a:t>RP</a:t>
            </a: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7251700" y="1901825"/>
            <a:ext cx="688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i="1">
                <a:solidFill>
                  <a:srgbClr val="FFFF00"/>
                </a:solidFill>
              </a:rPr>
              <a:t>CR</a:t>
            </a:r>
          </a:p>
        </p:txBody>
      </p:sp>
      <p:sp>
        <p:nvSpPr>
          <p:cNvPr id="18" name="Oval 19"/>
          <p:cNvSpPr>
            <a:spLocks noChangeAspect="1" noChangeArrowheads="1"/>
          </p:cNvSpPr>
          <p:nvPr/>
        </p:nvSpPr>
        <p:spPr bwMode="auto">
          <a:xfrm>
            <a:off x="5797550" y="4383088"/>
            <a:ext cx="225425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rgbClr val="FFFF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20"/>
          <p:cNvSpPr>
            <a:spLocks noChangeAspect="1" noChangeArrowheads="1"/>
          </p:cNvSpPr>
          <p:nvPr/>
        </p:nvSpPr>
        <p:spPr bwMode="auto">
          <a:xfrm>
            <a:off x="7231063" y="4065588"/>
            <a:ext cx="225425" cy="230187"/>
          </a:xfrm>
          <a:prstGeom prst="ellipse">
            <a:avLst/>
          </a:prstGeom>
          <a:solidFill>
            <a:srgbClr val="66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rgbClr val="FFFF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V="1">
            <a:off x="6021388" y="4214813"/>
            <a:ext cx="1144587" cy="234950"/>
          </a:xfrm>
          <a:prstGeom prst="line">
            <a:avLst/>
          </a:prstGeom>
          <a:noFill/>
          <a:ln w="38100" cap="sq">
            <a:solidFill>
              <a:srgbClr val="FF9900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6165850" y="5018088"/>
            <a:ext cx="688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i="1">
                <a:solidFill>
                  <a:srgbClr val="FFFF00"/>
                </a:solidFill>
              </a:rPr>
              <a:t>CR(q)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5378450" y="5259388"/>
            <a:ext cx="1122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i="1">
                <a:solidFill>
                  <a:srgbClr val="FFFF00"/>
                </a:solidFill>
              </a:rPr>
              <a:t>RQ/RP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6981825" y="3378200"/>
            <a:ext cx="688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i="1">
                <a:solidFill>
                  <a:srgbClr val="FFFF00"/>
                </a:solidFill>
              </a:rPr>
              <a:t>RP</a:t>
            </a: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4421188" y="2162175"/>
            <a:ext cx="3128962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7259638" y="2151063"/>
            <a:ext cx="0" cy="1550987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4494213" y="1112838"/>
            <a:ext cx="1373187" cy="2251075"/>
          </a:xfrm>
          <a:custGeom>
            <a:avLst/>
            <a:gdLst>
              <a:gd name="T0" fmla="*/ 90 w 1018"/>
              <a:gd name="T1" fmla="*/ 1573 h 1625"/>
              <a:gd name="T2" fmla="*/ 146 w 1018"/>
              <a:gd name="T3" fmla="*/ 1621 h 1625"/>
              <a:gd name="T4" fmla="*/ 210 w 1018"/>
              <a:gd name="T5" fmla="*/ 1613 h 1625"/>
              <a:gd name="T6" fmla="*/ 346 w 1018"/>
              <a:gd name="T7" fmla="*/ 1605 h 1625"/>
              <a:gd name="T8" fmla="*/ 530 w 1018"/>
              <a:gd name="T9" fmla="*/ 1517 h 1625"/>
              <a:gd name="T10" fmla="*/ 538 w 1018"/>
              <a:gd name="T11" fmla="*/ 1325 h 1625"/>
              <a:gd name="T12" fmla="*/ 522 w 1018"/>
              <a:gd name="T13" fmla="*/ 1277 h 1625"/>
              <a:gd name="T14" fmla="*/ 514 w 1018"/>
              <a:gd name="T15" fmla="*/ 1253 h 1625"/>
              <a:gd name="T16" fmla="*/ 594 w 1018"/>
              <a:gd name="T17" fmla="*/ 1149 h 1625"/>
              <a:gd name="T18" fmla="*/ 682 w 1018"/>
              <a:gd name="T19" fmla="*/ 1157 h 1625"/>
              <a:gd name="T20" fmla="*/ 698 w 1018"/>
              <a:gd name="T21" fmla="*/ 1197 h 1625"/>
              <a:gd name="T22" fmla="*/ 690 w 1018"/>
              <a:gd name="T23" fmla="*/ 1317 h 1625"/>
              <a:gd name="T24" fmla="*/ 562 w 1018"/>
              <a:gd name="T25" fmla="*/ 1389 h 1625"/>
              <a:gd name="T26" fmla="*/ 378 w 1018"/>
              <a:gd name="T27" fmla="*/ 1373 h 1625"/>
              <a:gd name="T28" fmla="*/ 234 w 1018"/>
              <a:gd name="T29" fmla="*/ 1341 h 1625"/>
              <a:gd name="T30" fmla="*/ 154 w 1018"/>
              <a:gd name="T31" fmla="*/ 1205 h 1625"/>
              <a:gd name="T32" fmla="*/ 178 w 1018"/>
              <a:gd name="T33" fmla="*/ 1029 h 1625"/>
              <a:gd name="T34" fmla="*/ 218 w 1018"/>
              <a:gd name="T35" fmla="*/ 909 h 1625"/>
              <a:gd name="T36" fmla="*/ 306 w 1018"/>
              <a:gd name="T37" fmla="*/ 845 h 1625"/>
              <a:gd name="T38" fmla="*/ 498 w 1018"/>
              <a:gd name="T39" fmla="*/ 805 h 1625"/>
              <a:gd name="T40" fmla="*/ 554 w 1018"/>
              <a:gd name="T41" fmla="*/ 789 h 1625"/>
              <a:gd name="T42" fmla="*/ 602 w 1018"/>
              <a:gd name="T43" fmla="*/ 773 h 1625"/>
              <a:gd name="T44" fmla="*/ 626 w 1018"/>
              <a:gd name="T45" fmla="*/ 725 h 1625"/>
              <a:gd name="T46" fmla="*/ 434 w 1018"/>
              <a:gd name="T47" fmla="*/ 541 h 1625"/>
              <a:gd name="T48" fmla="*/ 186 w 1018"/>
              <a:gd name="T49" fmla="*/ 485 h 1625"/>
              <a:gd name="T50" fmla="*/ 194 w 1018"/>
              <a:gd name="T51" fmla="*/ 333 h 1625"/>
              <a:gd name="T52" fmla="*/ 362 w 1018"/>
              <a:gd name="T53" fmla="*/ 261 h 1625"/>
              <a:gd name="T54" fmla="*/ 474 w 1018"/>
              <a:gd name="T55" fmla="*/ 277 h 1625"/>
              <a:gd name="T56" fmla="*/ 522 w 1018"/>
              <a:gd name="T57" fmla="*/ 373 h 1625"/>
              <a:gd name="T58" fmla="*/ 522 w 1018"/>
              <a:gd name="T59" fmla="*/ 581 h 1625"/>
              <a:gd name="T60" fmla="*/ 482 w 1018"/>
              <a:gd name="T61" fmla="*/ 653 h 1625"/>
              <a:gd name="T62" fmla="*/ 370 w 1018"/>
              <a:gd name="T63" fmla="*/ 677 h 1625"/>
              <a:gd name="T64" fmla="*/ 322 w 1018"/>
              <a:gd name="T65" fmla="*/ 645 h 1625"/>
              <a:gd name="T66" fmla="*/ 314 w 1018"/>
              <a:gd name="T67" fmla="*/ 621 h 1625"/>
              <a:gd name="T68" fmla="*/ 258 w 1018"/>
              <a:gd name="T69" fmla="*/ 613 h 1625"/>
              <a:gd name="T70" fmla="*/ 122 w 1018"/>
              <a:gd name="T71" fmla="*/ 597 h 1625"/>
              <a:gd name="T72" fmla="*/ 98 w 1018"/>
              <a:gd name="T73" fmla="*/ 565 h 1625"/>
              <a:gd name="T74" fmla="*/ 42 w 1018"/>
              <a:gd name="T75" fmla="*/ 509 h 1625"/>
              <a:gd name="T76" fmla="*/ 58 w 1018"/>
              <a:gd name="T77" fmla="*/ 349 h 1625"/>
              <a:gd name="T78" fmla="*/ 90 w 1018"/>
              <a:gd name="T79" fmla="*/ 301 h 1625"/>
              <a:gd name="T80" fmla="*/ 178 w 1018"/>
              <a:gd name="T81" fmla="*/ 165 h 1625"/>
              <a:gd name="T82" fmla="*/ 298 w 1018"/>
              <a:gd name="T83" fmla="*/ 109 h 1625"/>
              <a:gd name="T84" fmla="*/ 586 w 1018"/>
              <a:gd name="T85" fmla="*/ 93 h 1625"/>
              <a:gd name="T86" fmla="*/ 674 w 1018"/>
              <a:gd name="T87" fmla="*/ 69 h 1625"/>
              <a:gd name="T88" fmla="*/ 738 w 1018"/>
              <a:gd name="T89" fmla="*/ 37 h 1625"/>
              <a:gd name="T90" fmla="*/ 906 w 1018"/>
              <a:gd name="T91" fmla="*/ 29 h 1625"/>
              <a:gd name="T92" fmla="*/ 1018 w 1018"/>
              <a:gd name="T93" fmla="*/ 45 h 1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18" h="1625">
                <a:moveTo>
                  <a:pt x="90" y="1573"/>
                </a:moveTo>
                <a:cubicBezTo>
                  <a:pt x="110" y="1588"/>
                  <a:pt x="122" y="1617"/>
                  <a:pt x="146" y="1621"/>
                </a:cubicBezTo>
                <a:cubicBezTo>
                  <a:pt x="167" y="1625"/>
                  <a:pt x="189" y="1615"/>
                  <a:pt x="210" y="1613"/>
                </a:cubicBezTo>
                <a:cubicBezTo>
                  <a:pt x="255" y="1609"/>
                  <a:pt x="301" y="1608"/>
                  <a:pt x="346" y="1605"/>
                </a:cubicBezTo>
                <a:cubicBezTo>
                  <a:pt x="418" y="1587"/>
                  <a:pt x="463" y="1539"/>
                  <a:pt x="530" y="1517"/>
                </a:cubicBezTo>
                <a:cubicBezTo>
                  <a:pt x="558" y="1432"/>
                  <a:pt x="555" y="1461"/>
                  <a:pt x="538" y="1325"/>
                </a:cubicBezTo>
                <a:cubicBezTo>
                  <a:pt x="536" y="1308"/>
                  <a:pt x="527" y="1293"/>
                  <a:pt x="522" y="1277"/>
                </a:cubicBezTo>
                <a:cubicBezTo>
                  <a:pt x="519" y="1269"/>
                  <a:pt x="514" y="1253"/>
                  <a:pt x="514" y="1253"/>
                </a:cubicBezTo>
                <a:cubicBezTo>
                  <a:pt x="527" y="1200"/>
                  <a:pt x="539" y="1167"/>
                  <a:pt x="594" y="1149"/>
                </a:cubicBezTo>
                <a:cubicBezTo>
                  <a:pt x="623" y="1152"/>
                  <a:pt x="655" y="1145"/>
                  <a:pt x="682" y="1157"/>
                </a:cubicBezTo>
                <a:cubicBezTo>
                  <a:pt x="695" y="1163"/>
                  <a:pt x="697" y="1183"/>
                  <a:pt x="698" y="1197"/>
                </a:cubicBezTo>
                <a:cubicBezTo>
                  <a:pt x="700" y="1237"/>
                  <a:pt x="697" y="1277"/>
                  <a:pt x="690" y="1317"/>
                </a:cubicBezTo>
                <a:cubicBezTo>
                  <a:pt x="682" y="1367"/>
                  <a:pt x="602" y="1379"/>
                  <a:pt x="562" y="1389"/>
                </a:cubicBezTo>
                <a:cubicBezTo>
                  <a:pt x="443" y="1365"/>
                  <a:pt x="647" y="1404"/>
                  <a:pt x="378" y="1373"/>
                </a:cubicBezTo>
                <a:cubicBezTo>
                  <a:pt x="332" y="1368"/>
                  <a:pt x="281" y="1349"/>
                  <a:pt x="234" y="1341"/>
                </a:cubicBezTo>
                <a:cubicBezTo>
                  <a:pt x="180" y="1314"/>
                  <a:pt x="165" y="1262"/>
                  <a:pt x="154" y="1205"/>
                </a:cubicBezTo>
                <a:cubicBezTo>
                  <a:pt x="159" y="1144"/>
                  <a:pt x="159" y="1086"/>
                  <a:pt x="178" y="1029"/>
                </a:cubicBezTo>
                <a:cubicBezTo>
                  <a:pt x="185" y="967"/>
                  <a:pt x="178" y="949"/>
                  <a:pt x="218" y="909"/>
                </a:cubicBezTo>
                <a:cubicBezTo>
                  <a:pt x="234" y="860"/>
                  <a:pt x="262" y="858"/>
                  <a:pt x="306" y="845"/>
                </a:cubicBezTo>
                <a:cubicBezTo>
                  <a:pt x="371" y="826"/>
                  <a:pt x="430" y="813"/>
                  <a:pt x="498" y="805"/>
                </a:cubicBezTo>
                <a:cubicBezTo>
                  <a:pt x="579" y="778"/>
                  <a:pt x="454" y="819"/>
                  <a:pt x="554" y="789"/>
                </a:cubicBezTo>
                <a:cubicBezTo>
                  <a:pt x="570" y="784"/>
                  <a:pt x="602" y="773"/>
                  <a:pt x="602" y="773"/>
                </a:cubicBezTo>
                <a:cubicBezTo>
                  <a:pt x="610" y="761"/>
                  <a:pt x="626" y="742"/>
                  <a:pt x="626" y="725"/>
                </a:cubicBezTo>
                <a:cubicBezTo>
                  <a:pt x="626" y="581"/>
                  <a:pt x="560" y="577"/>
                  <a:pt x="434" y="541"/>
                </a:cubicBezTo>
                <a:cubicBezTo>
                  <a:pt x="383" y="465"/>
                  <a:pt x="268" y="494"/>
                  <a:pt x="186" y="485"/>
                </a:cubicBezTo>
                <a:cubicBezTo>
                  <a:pt x="189" y="434"/>
                  <a:pt x="185" y="383"/>
                  <a:pt x="194" y="333"/>
                </a:cubicBezTo>
                <a:cubicBezTo>
                  <a:pt x="201" y="293"/>
                  <a:pt x="327" y="273"/>
                  <a:pt x="362" y="261"/>
                </a:cubicBezTo>
                <a:cubicBezTo>
                  <a:pt x="399" y="266"/>
                  <a:pt x="440" y="260"/>
                  <a:pt x="474" y="277"/>
                </a:cubicBezTo>
                <a:cubicBezTo>
                  <a:pt x="491" y="285"/>
                  <a:pt x="506" y="349"/>
                  <a:pt x="522" y="373"/>
                </a:cubicBezTo>
                <a:cubicBezTo>
                  <a:pt x="537" y="466"/>
                  <a:pt x="535" y="430"/>
                  <a:pt x="522" y="581"/>
                </a:cubicBezTo>
                <a:cubicBezTo>
                  <a:pt x="520" y="600"/>
                  <a:pt x="490" y="651"/>
                  <a:pt x="482" y="653"/>
                </a:cubicBezTo>
                <a:cubicBezTo>
                  <a:pt x="402" y="673"/>
                  <a:pt x="440" y="665"/>
                  <a:pt x="370" y="677"/>
                </a:cubicBezTo>
                <a:cubicBezTo>
                  <a:pt x="354" y="666"/>
                  <a:pt x="336" y="659"/>
                  <a:pt x="322" y="645"/>
                </a:cubicBezTo>
                <a:cubicBezTo>
                  <a:pt x="316" y="639"/>
                  <a:pt x="322" y="625"/>
                  <a:pt x="314" y="621"/>
                </a:cubicBezTo>
                <a:cubicBezTo>
                  <a:pt x="297" y="613"/>
                  <a:pt x="277" y="615"/>
                  <a:pt x="258" y="613"/>
                </a:cubicBezTo>
                <a:cubicBezTo>
                  <a:pt x="213" y="607"/>
                  <a:pt x="167" y="602"/>
                  <a:pt x="122" y="597"/>
                </a:cubicBezTo>
                <a:cubicBezTo>
                  <a:pt x="114" y="586"/>
                  <a:pt x="107" y="575"/>
                  <a:pt x="98" y="565"/>
                </a:cubicBezTo>
                <a:cubicBezTo>
                  <a:pt x="80" y="545"/>
                  <a:pt x="42" y="509"/>
                  <a:pt x="42" y="509"/>
                </a:cubicBezTo>
                <a:cubicBezTo>
                  <a:pt x="24" y="455"/>
                  <a:pt x="0" y="388"/>
                  <a:pt x="58" y="349"/>
                </a:cubicBezTo>
                <a:cubicBezTo>
                  <a:pt x="73" y="303"/>
                  <a:pt x="55" y="346"/>
                  <a:pt x="90" y="301"/>
                </a:cubicBezTo>
                <a:cubicBezTo>
                  <a:pt x="121" y="261"/>
                  <a:pt x="136" y="193"/>
                  <a:pt x="178" y="165"/>
                </a:cubicBezTo>
                <a:cubicBezTo>
                  <a:pt x="215" y="140"/>
                  <a:pt x="259" y="129"/>
                  <a:pt x="298" y="109"/>
                </a:cubicBezTo>
                <a:cubicBezTo>
                  <a:pt x="417" y="116"/>
                  <a:pt x="477" y="109"/>
                  <a:pt x="586" y="93"/>
                </a:cubicBezTo>
                <a:cubicBezTo>
                  <a:pt x="631" y="78"/>
                  <a:pt x="602" y="87"/>
                  <a:pt x="674" y="69"/>
                </a:cubicBezTo>
                <a:cubicBezTo>
                  <a:pt x="697" y="63"/>
                  <a:pt x="714" y="40"/>
                  <a:pt x="738" y="37"/>
                </a:cubicBezTo>
                <a:cubicBezTo>
                  <a:pt x="794" y="30"/>
                  <a:pt x="850" y="32"/>
                  <a:pt x="906" y="29"/>
                </a:cubicBezTo>
                <a:cubicBezTo>
                  <a:pt x="967" y="19"/>
                  <a:pt x="973" y="0"/>
                  <a:pt x="1018" y="45"/>
                </a:cubicBezTo>
              </a:path>
            </a:pathLst>
          </a:custGeom>
          <a:noFill/>
          <a:ln w="28575" cmpd="sng">
            <a:solidFill>
              <a:srgbClr val="FFFF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28"/>
          <p:cNvSpPr>
            <a:spLocks/>
          </p:cNvSpPr>
          <p:nvPr/>
        </p:nvSpPr>
        <p:spPr bwMode="auto">
          <a:xfrm>
            <a:off x="4875213" y="3895725"/>
            <a:ext cx="4075112" cy="2538413"/>
          </a:xfrm>
          <a:custGeom>
            <a:avLst/>
            <a:gdLst>
              <a:gd name="T0" fmla="*/ 922 w 3020"/>
              <a:gd name="T1" fmla="*/ 262 h 1832"/>
              <a:gd name="T2" fmla="*/ 359 w 3020"/>
              <a:gd name="T3" fmla="*/ 191 h 1832"/>
              <a:gd name="T4" fmla="*/ 71 w 3020"/>
              <a:gd name="T5" fmla="*/ 370 h 1832"/>
              <a:gd name="T6" fmla="*/ 320 w 3020"/>
              <a:gd name="T7" fmla="*/ 415 h 1832"/>
              <a:gd name="T8" fmla="*/ 308 w 3020"/>
              <a:gd name="T9" fmla="*/ 300 h 1832"/>
              <a:gd name="T10" fmla="*/ 71 w 3020"/>
              <a:gd name="T11" fmla="*/ 338 h 1832"/>
              <a:gd name="T12" fmla="*/ 160 w 3020"/>
              <a:gd name="T13" fmla="*/ 620 h 1832"/>
              <a:gd name="T14" fmla="*/ 660 w 3020"/>
              <a:gd name="T15" fmla="*/ 498 h 1832"/>
              <a:gd name="T16" fmla="*/ 743 w 3020"/>
              <a:gd name="T17" fmla="*/ 735 h 1832"/>
              <a:gd name="T18" fmla="*/ 39 w 3020"/>
              <a:gd name="T19" fmla="*/ 889 h 1832"/>
              <a:gd name="T20" fmla="*/ 52 w 3020"/>
              <a:gd name="T21" fmla="*/ 1209 h 1832"/>
              <a:gd name="T22" fmla="*/ 141 w 3020"/>
              <a:gd name="T23" fmla="*/ 1324 h 1832"/>
              <a:gd name="T24" fmla="*/ 276 w 3020"/>
              <a:gd name="T25" fmla="*/ 1420 h 1832"/>
              <a:gd name="T26" fmla="*/ 602 w 3020"/>
              <a:gd name="T27" fmla="*/ 1407 h 1832"/>
              <a:gd name="T28" fmla="*/ 269 w 3020"/>
              <a:gd name="T29" fmla="*/ 1330 h 1832"/>
              <a:gd name="T30" fmla="*/ 256 w 3020"/>
              <a:gd name="T31" fmla="*/ 1631 h 1832"/>
              <a:gd name="T32" fmla="*/ 538 w 3020"/>
              <a:gd name="T33" fmla="*/ 1804 h 1832"/>
              <a:gd name="T34" fmla="*/ 935 w 3020"/>
              <a:gd name="T35" fmla="*/ 1772 h 1832"/>
              <a:gd name="T36" fmla="*/ 1108 w 3020"/>
              <a:gd name="T37" fmla="*/ 1439 h 1832"/>
              <a:gd name="T38" fmla="*/ 1140 w 3020"/>
              <a:gd name="T39" fmla="*/ 1362 h 1832"/>
              <a:gd name="T40" fmla="*/ 1229 w 3020"/>
              <a:gd name="T41" fmla="*/ 1286 h 1832"/>
              <a:gd name="T42" fmla="*/ 1504 w 3020"/>
              <a:gd name="T43" fmla="*/ 1650 h 1832"/>
              <a:gd name="T44" fmla="*/ 1357 w 3020"/>
              <a:gd name="T45" fmla="*/ 1497 h 1832"/>
              <a:gd name="T46" fmla="*/ 1543 w 3020"/>
              <a:gd name="T47" fmla="*/ 1599 h 1832"/>
              <a:gd name="T48" fmla="*/ 1568 w 3020"/>
              <a:gd name="T49" fmla="*/ 1638 h 1832"/>
              <a:gd name="T50" fmla="*/ 1594 w 3020"/>
              <a:gd name="T51" fmla="*/ 1695 h 1832"/>
              <a:gd name="T52" fmla="*/ 1920 w 3020"/>
              <a:gd name="T53" fmla="*/ 1823 h 1832"/>
              <a:gd name="T54" fmla="*/ 2247 w 3020"/>
              <a:gd name="T55" fmla="*/ 1785 h 1832"/>
              <a:gd name="T56" fmla="*/ 2260 w 3020"/>
              <a:gd name="T57" fmla="*/ 1375 h 1832"/>
              <a:gd name="T58" fmla="*/ 1933 w 3020"/>
              <a:gd name="T59" fmla="*/ 1414 h 1832"/>
              <a:gd name="T60" fmla="*/ 2119 w 3020"/>
              <a:gd name="T61" fmla="*/ 1714 h 1832"/>
              <a:gd name="T62" fmla="*/ 2669 w 3020"/>
              <a:gd name="T63" fmla="*/ 1791 h 1832"/>
              <a:gd name="T64" fmla="*/ 2759 w 3020"/>
              <a:gd name="T65" fmla="*/ 1631 h 1832"/>
              <a:gd name="T66" fmla="*/ 2688 w 3020"/>
              <a:gd name="T67" fmla="*/ 1247 h 1832"/>
              <a:gd name="T68" fmla="*/ 2554 w 3020"/>
              <a:gd name="T69" fmla="*/ 1362 h 1832"/>
              <a:gd name="T70" fmla="*/ 2701 w 3020"/>
              <a:gd name="T71" fmla="*/ 1586 h 1832"/>
              <a:gd name="T72" fmla="*/ 2900 w 3020"/>
              <a:gd name="T73" fmla="*/ 1426 h 1832"/>
              <a:gd name="T74" fmla="*/ 2669 w 3020"/>
              <a:gd name="T75" fmla="*/ 793 h 1832"/>
              <a:gd name="T76" fmla="*/ 2656 w 3020"/>
              <a:gd name="T77" fmla="*/ 652 h 1832"/>
              <a:gd name="T78" fmla="*/ 2823 w 3020"/>
              <a:gd name="T79" fmla="*/ 518 h 1832"/>
              <a:gd name="T80" fmla="*/ 2868 w 3020"/>
              <a:gd name="T81" fmla="*/ 428 h 1832"/>
              <a:gd name="T82" fmla="*/ 2874 w 3020"/>
              <a:gd name="T83" fmla="*/ 121 h 1832"/>
              <a:gd name="T84" fmla="*/ 2656 w 3020"/>
              <a:gd name="T85" fmla="*/ 6 h 1832"/>
              <a:gd name="T86" fmla="*/ 2407 w 3020"/>
              <a:gd name="T87" fmla="*/ 50 h 1832"/>
              <a:gd name="T88" fmla="*/ 2266 w 3020"/>
              <a:gd name="T89" fmla="*/ 185 h 1832"/>
              <a:gd name="T90" fmla="*/ 1991 w 3020"/>
              <a:gd name="T91" fmla="*/ 76 h 1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20" h="1832">
                <a:moveTo>
                  <a:pt x="1024" y="319"/>
                </a:moveTo>
                <a:cubicBezTo>
                  <a:pt x="1012" y="280"/>
                  <a:pt x="958" y="270"/>
                  <a:pt x="922" y="262"/>
                </a:cubicBezTo>
                <a:cubicBezTo>
                  <a:pt x="838" y="220"/>
                  <a:pt x="746" y="221"/>
                  <a:pt x="653" y="217"/>
                </a:cubicBezTo>
                <a:cubicBezTo>
                  <a:pt x="554" y="199"/>
                  <a:pt x="460" y="196"/>
                  <a:pt x="359" y="191"/>
                </a:cubicBezTo>
                <a:cubicBezTo>
                  <a:pt x="265" y="193"/>
                  <a:pt x="171" y="190"/>
                  <a:pt x="77" y="198"/>
                </a:cubicBezTo>
                <a:cubicBezTo>
                  <a:pt x="34" y="202"/>
                  <a:pt x="66" y="326"/>
                  <a:pt x="71" y="370"/>
                </a:cubicBezTo>
                <a:cubicBezTo>
                  <a:pt x="82" y="475"/>
                  <a:pt x="168" y="478"/>
                  <a:pt x="256" y="486"/>
                </a:cubicBezTo>
                <a:cubicBezTo>
                  <a:pt x="315" y="475"/>
                  <a:pt x="313" y="478"/>
                  <a:pt x="320" y="415"/>
                </a:cubicBezTo>
                <a:cubicBezTo>
                  <a:pt x="318" y="385"/>
                  <a:pt x="317" y="356"/>
                  <a:pt x="314" y="326"/>
                </a:cubicBezTo>
                <a:cubicBezTo>
                  <a:pt x="313" y="317"/>
                  <a:pt x="317" y="302"/>
                  <a:pt x="308" y="300"/>
                </a:cubicBezTo>
                <a:cubicBezTo>
                  <a:pt x="262" y="288"/>
                  <a:pt x="167" y="287"/>
                  <a:pt x="167" y="287"/>
                </a:cubicBezTo>
                <a:cubicBezTo>
                  <a:pt x="78" y="295"/>
                  <a:pt x="86" y="275"/>
                  <a:pt x="71" y="338"/>
                </a:cubicBezTo>
                <a:cubicBezTo>
                  <a:pt x="66" y="394"/>
                  <a:pt x="33" y="571"/>
                  <a:pt x="84" y="607"/>
                </a:cubicBezTo>
                <a:cubicBezTo>
                  <a:pt x="105" y="622"/>
                  <a:pt x="134" y="617"/>
                  <a:pt x="160" y="620"/>
                </a:cubicBezTo>
                <a:cubicBezTo>
                  <a:pt x="219" y="613"/>
                  <a:pt x="245" y="591"/>
                  <a:pt x="301" y="582"/>
                </a:cubicBezTo>
                <a:cubicBezTo>
                  <a:pt x="572" y="476"/>
                  <a:pt x="449" y="488"/>
                  <a:pt x="660" y="498"/>
                </a:cubicBezTo>
                <a:cubicBezTo>
                  <a:pt x="710" y="538"/>
                  <a:pt x="735" y="590"/>
                  <a:pt x="749" y="652"/>
                </a:cubicBezTo>
                <a:cubicBezTo>
                  <a:pt x="747" y="680"/>
                  <a:pt x="746" y="707"/>
                  <a:pt x="743" y="735"/>
                </a:cubicBezTo>
                <a:cubicBezTo>
                  <a:pt x="732" y="828"/>
                  <a:pt x="628" y="823"/>
                  <a:pt x="557" y="831"/>
                </a:cubicBezTo>
                <a:cubicBezTo>
                  <a:pt x="476" y="830"/>
                  <a:pt x="141" y="750"/>
                  <a:pt x="39" y="889"/>
                </a:cubicBezTo>
                <a:cubicBezTo>
                  <a:pt x="28" y="921"/>
                  <a:pt x="15" y="942"/>
                  <a:pt x="0" y="972"/>
                </a:cubicBezTo>
                <a:cubicBezTo>
                  <a:pt x="8" y="1099"/>
                  <a:pt x="14" y="1104"/>
                  <a:pt x="52" y="1209"/>
                </a:cubicBezTo>
                <a:cubicBezTo>
                  <a:pt x="58" y="1225"/>
                  <a:pt x="72" y="1253"/>
                  <a:pt x="84" y="1266"/>
                </a:cubicBezTo>
                <a:cubicBezTo>
                  <a:pt x="102" y="1286"/>
                  <a:pt x="141" y="1324"/>
                  <a:pt x="141" y="1324"/>
                </a:cubicBezTo>
                <a:cubicBezTo>
                  <a:pt x="145" y="1337"/>
                  <a:pt x="147" y="1351"/>
                  <a:pt x="154" y="1362"/>
                </a:cubicBezTo>
                <a:cubicBezTo>
                  <a:pt x="170" y="1385"/>
                  <a:pt x="251" y="1412"/>
                  <a:pt x="276" y="1420"/>
                </a:cubicBezTo>
                <a:cubicBezTo>
                  <a:pt x="301" y="1428"/>
                  <a:pt x="352" y="1439"/>
                  <a:pt x="352" y="1439"/>
                </a:cubicBezTo>
                <a:cubicBezTo>
                  <a:pt x="392" y="1438"/>
                  <a:pt x="554" y="1455"/>
                  <a:pt x="602" y="1407"/>
                </a:cubicBezTo>
                <a:cubicBezTo>
                  <a:pt x="628" y="1324"/>
                  <a:pt x="588" y="1303"/>
                  <a:pt x="519" y="1292"/>
                </a:cubicBezTo>
                <a:cubicBezTo>
                  <a:pt x="392" y="1297"/>
                  <a:pt x="369" y="1299"/>
                  <a:pt x="269" y="1330"/>
                </a:cubicBezTo>
                <a:cubicBezTo>
                  <a:pt x="259" y="1360"/>
                  <a:pt x="245" y="1384"/>
                  <a:pt x="237" y="1414"/>
                </a:cubicBezTo>
                <a:cubicBezTo>
                  <a:pt x="229" y="1484"/>
                  <a:pt x="217" y="1569"/>
                  <a:pt x="256" y="1631"/>
                </a:cubicBezTo>
                <a:cubicBezTo>
                  <a:pt x="266" y="1696"/>
                  <a:pt x="292" y="1738"/>
                  <a:pt x="352" y="1759"/>
                </a:cubicBezTo>
                <a:cubicBezTo>
                  <a:pt x="394" y="1799"/>
                  <a:pt x="482" y="1797"/>
                  <a:pt x="538" y="1804"/>
                </a:cubicBezTo>
                <a:cubicBezTo>
                  <a:pt x="636" y="1802"/>
                  <a:pt x="734" y="1806"/>
                  <a:pt x="832" y="1798"/>
                </a:cubicBezTo>
                <a:cubicBezTo>
                  <a:pt x="867" y="1795"/>
                  <a:pt x="935" y="1772"/>
                  <a:pt x="935" y="1772"/>
                </a:cubicBezTo>
                <a:cubicBezTo>
                  <a:pt x="962" y="1718"/>
                  <a:pt x="997" y="1688"/>
                  <a:pt x="1018" y="1631"/>
                </a:cubicBezTo>
                <a:cubicBezTo>
                  <a:pt x="1032" y="1540"/>
                  <a:pt x="1076" y="1521"/>
                  <a:pt x="1108" y="1439"/>
                </a:cubicBezTo>
                <a:cubicBezTo>
                  <a:pt x="1110" y="1426"/>
                  <a:pt x="1109" y="1413"/>
                  <a:pt x="1114" y="1401"/>
                </a:cubicBezTo>
                <a:cubicBezTo>
                  <a:pt x="1120" y="1387"/>
                  <a:pt x="1140" y="1362"/>
                  <a:pt x="1140" y="1362"/>
                </a:cubicBezTo>
                <a:cubicBezTo>
                  <a:pt x="1143" y="1343"/>
                  <a:pt x="1136" y="1316"/>
                  <a:pt x="1152" y="1305"/>
                </a:cubicBezTo>
                <a:cubicBezTo>
                  <a:pt x="1168" y="1293"/>
                  <a:pt x="1210" y="1289"/>
                  <a:pt x="1229" y="1286"/>
                </a:cubicBezTo>
                <a:cubicBezTo>
                  <a:pt x="1391" y="1289"/>
                  <a:pt x="1508" y="1227"/>
                  <a:pt x="1588" y="1350"/>
                </a:cubicBezTo>
                <a:cubicBezTo>
                  <a:pt x="1610" y="1443"/>
                  <a:pt x="1627" y="1622"/>
                  <a:pt x="1504" y="1650"/>
                </a:cubicBezTo>
                <a:cubicBezTo>
                  <a:pt x="1418" y="1648"/>
                  <a:pt x="1273" y="1679"/>
                  <a:pt x="1197" y="1606"/>
                </a:cubicBezTo>
                <a:cubicBezTo>
                  <a:pt x="1169" y="1512"/>
                  <a:pt x="1296" y="1504"/>
                  <a:pt x="1357" y="1497"/>
                </a:cubicBezTo>
                <a:cubicBezTo>
                  <a:pt x="1385" y="1499"/>
                  <a:pt x="1413" y="1497"/>
                  <a:pt x="1440" y="1503"/>
                </a:cubicBezTo>
                <a:cubicBezTo>
                  <a:pt x="1499" y="1517"/>
                  <a:pt x="1514" y="1556"/>
                  <a:pt x="1543" y="1599"/>
                </a:cubicBezTo>
                <a:cubicBezTo>
                  <a:pt x="1545" y="1605"/>
                  <a:pt x="1545" y="1612"/>
                  <a:pt x="1549" y="1618"/>
                </a:cubicBezTo>
                <a:cubicBezTo>
                  <a:pt x="1554" y="1626"/>
                  <a:pt x="1564" y="1630"/>
                  <a:pt x="1568" y="1638"/>
                </a:cubicBezTo>
                <a:cubicBezTo>
                  <a:pt x="1573" y="1650"/>
                  <a:pt x="1570" y="1664"/>
                  <a:pt x="1575" y="1676"/>
                </a:cubicBezTo>
                <a:cubicBezTo>
                  <a:pt x="1579" y="1684"/>
                  <a:pt x="1588" y="1688"/>
                  <a:pt x="1594" y="1695"/>
                </a:cubicBezTo>
                <a:cubicBezTo>
                  <a:pt x="1609" y="1712"/>
                  <a:pt x="1620" y="1734"/>
                  <a:pt x="1639" y="1746"/>
                </a:cubicBezTo>
                <a:cubicBezTo>
                  <a:pt x="1710" y="1790"/>
                  <a:pt x="1837" y="1810"/>
                  <a:pt x="1920" y="1823"/>
                </a:cubicBezTo>
                <a:cubicBezTo>
                  <a:pt x="1982" y="1821"/>
                  <a:pt x="2044" y="1821"/>
                  <a:pt x="2106" y="1817"/>
                </a:cubicBezTo>
                <a:cubicBezTo>
                  <a:pt x="2154" y="1814"/>
                  <a:pt x="2199" y="1792"/>
                  <a:pt x="2247" y="1785"/>
                </a:cubicBezTo>
                <a:cubicBezTo>
                  <a:pt x="2275" y="1735"/>
                  <a:pt x="2284" y="1695"/>
                  <a:pt x="2292" y="1638"/>
                </a:cubicBezTo>
                <a:cubicBezTo>
                  <a:pt x="2290" y="1578"/>
                  <a:pt x="2322" y="1437"/>
                  <a:pt x="2260" y="1375"/>
                </a:cubicBezTo>
                <a:cubicBezTo>
                  <a:pt x="2230" y="1295"/>
                  <a:pt x="2090" y="1354"/>
                  <a:pt x="2004" y="1356"/>
                </a:cubicBezTo>
                <a:cubicBezTo>
                  <a:pt x="1971" y="1366"/>
                  <a:pt x="1952" y="1385"/>
                  <a:pt x="1933" y="1414"/>
                </a:cubicBezTo>
                <a:cubicBezTo>
                  <a:pt x="1916" y="1486"/>
                  <a:pt x="1940" y="1573"/>
                  <a:pt x="1984" y="1631"/>
                </a:cubicBezTo>
                <a:cubicBezTo>
                  <a:pt x="2009" y="1706"/>
                  <a:pt x="2051" y="1692"/>
                  <a:pt x="2119" y="1714"/>
                </a:cubicBezTo>
                <a:cubicBezTo>
                  <a:pt x="2225" y="1749"/>
                  <a:pt x="2163" y="1733"/>
                  <a:pt x="2260" y="1753"/>
                </a:cubicBezTo>
                <a:cubicBezTo>
                  <a:pt x="2418" y="1832"/>
                  <a:pt x="2431" y="1797"/>
                  <a:pt x="2669" y="1791"/>
                </a:cubicBezTo>
                <a:cubicBezTo>
                  <a:pt x="2682" y="1787"/>
                  <a:pt x="2698" y="1788"/>
                  <a:pt x="2708" y="1778"/>
                </a:cubicBezTo>
                <a:cubicBezTo>
                  <a:pt x="2731" y="1756"/>
                  <a:pt x="2751" y="1662"/>
                  <a:pt x="2759" y="1631"/>
                </a:cubicBezTo>
                <a:cubicBezTo>
                  <a:pt x="2769" y="1550"/>
                  <a:pt x="2771" y="1468"/>
                  <a:pt x="2784" y="1388"/>
                </a:cubicBezTo>
                <a:cubicBezTo>
                  <a:pt x="2777" y="1252"/>
                  <a:pt x="2811" y="1257"/>
                  <a:pt x="2688" y="1247"/>
                </a:cubicBezTo>
                <a:cubicBezTo>
                  <a:pt x="2652" y="1236"/>
                  <a:pt x="2617" y="1239"/>
                  <a:pt x="2586" y="1260"/>
                </a:cubicBezTo>
                <a:cubicBezTo>
                  <a:pt x="2552" y="1326"/>
                  <a:pt x="2562" y="1292"/>
                  <a:pt x="2554" y="1362"/>
                </a:cubicBezTo>
                <a:cubicBezTo>
                  <a:pt x="2556" y="1401"/>
                  <a:pt x="2543" y="1443"/>
                  <a:pt x="2560" y="1478"/>
                </a:cubicBezTo>
                <a:cubicBezTo>
                  <a:pt x="2611" y="1579"/>
                  <a:pt x="2632" y="1575"/>
                  <a:pt x="2701" y="1586"/>
                </a:cubicBezTo>
                <a:cubicBezTo>
                  <a:pt x="2743" y="1602"/>
                  <a:pt x="2779" y="1598"/>
                  <a:pt x="2823" y="1593"/>
                </a:cubicBezTo>
                <a:cubicBezTo>
                  <a:pt x="2886" y="1560"/>
                  <a:pt x="2884" y="1489"/>
                  <a:pt x="2900" y="1426"/>
                </a:cubicBezTo>
                <a:cubicBezTo>
                  <a:pt x="2896" y="1132"/>
                  <a:pt x="3020" y="906"/>
                  <a:pt x="2752" y="844"/>
                </a:cubicBezTo>
                <a:cubicBezTo>
                  <a:pt x="2726" y="826"/>
                  <a:pt x="2698" y="802"/>
                  <a:pt x="2669" y="793"/>
                </a:cubicBezTo>
                <a:cubicBezTo>
                  <a:pt x="2653" y="769"/>
                  <a:pt x="2650" y="771"/>
                  <a:pt x="2650" y="735"/>
                </a:cubicBezTo>
                <a:cubicBezTo>
                  <a:pt x="2650" y="707"/>
                  <a:pt x="2651" y="679"/>
                  <a:pt x="2656" y="652"/>
                </a:cubicBezTo>
                <a:cubicBezTo>
                  <a:pt x="2665" y="598"/>
                  <a:pt x="2741" y="568"/>
                  <a:pt x="2784" y="550"/>
                </a:cubicBezTo>
                <a:cubicBezTo>
                  <a:pt x="2796" y="538"/>
                  <a:pt x="2814" y="532"/>
                  <a:pt x="2823" y="518"/>
                </a:cubicBezTo>
                <a:cubicBezTo>
                  <a:pt x="2832" y="502"/>
                  <a:pt x="2834" y="483"/>
                  <a:pt x="2842" y="466"/>
                </a:cubicBezTo>
                <a:cubicBezTo>
                  <a:pt x="2849" y="452"/>
                  <a:pt x="2862" y="442"/>
                  <a:pt x="2868" y="428"/>
                </a:cubicBezTo>
                <a:cubicBezTo>
                  <a:pt x="2872" y="419"/>
                  <a:pt x="2876" y="411"/>
                  <a:pt x="2880" y="402"/>
                </a:cubicBezTo>
                <a:cubicBezTo>
                  <a:pt x="2895" y="309"/>
                  <a:pt x="2897" y="214"/>
                  <a:pt x="2874" y="121"/>
                </a:cubicBezTo>
                <a:cubicBezTo>
                  <a:pt x="2866" y="88"/>
                  <a:pt x="2867" y="40"/>
                  <a:pt x="2836" y="25"/>
                </a:cubicBezTo>
                <a:cubicBezTo>
                  <a:pt x="2794" y="4"/>
                  <a:pt x="2679" y="7"/>
                  <a:pt x="2656" y="6"/>
                </a:cubicBezTo>
                <a:cubicBezTo>
                  <a:pt x="2596" y="8"/>
                  <a:pt x="2526" y="0"/>
                  <a:pt x="2464" y="18"/>
                </a:cubicBezTo>
                <a:cubicBezTo>
                  <a:pt x="2438" y="25"/>
                  <a:pt x="2434" y="32"/>
                  <a:pt x="2407" y="50"/>
                </a:cubicBezTo>
                <a:cubicBezTo>
                  <a:pt x="2401" y="54"/>
                  <a:pt x="2388" y="63"/>
                  <a:pt x="2388" y="63"/>
                </a:cubicBezTo>
                <a:cubicBezTo>
                  <a:pt x="2354" y="114"/>
                  <a:pt x="2328" y="168"/>
                  <a:pt x="2266" y="185"/>
                </a:cubicBezTo>
                <a:cubicBezTo>
                  <a:pt x="2225" y="213"/>
                  <a:pt x="2178" y="205"/>
                  <a:pt x="2144" y="172"/>
                </a:cubicBezTo>
                <a:cubicBezTo>
                  <a:pt x="2119" y="94"/>
                  <a:pt x="2054" y="109"/>
                  <a:pt x="1991" y="76"/>
                </a:cubicBezTo>
                <a:cubicBezTo>
                  <a:pt x="1857" y="84"/>
                  <a:pt x="1907" y="66"/>
                  <a:pt x="1844" y="134"/>
                </a:cubicBezTo>
              </a:path>
            </a:pathLst>
          </a:custGeom>
          <a:noFill/>
          <a:ln w="28575" cmpd="sng">
            <a:solidFill>
              <a:srgbClr val="FFFF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7820025" y="4167188"/>
            <a:ext cx="690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i="1">
                <a:solidFill>
                  <a:srgbClr val="FFFF00"/>
                </a:solidFill>
              </a:rPr>
              <a:t>CR(p)</a:t>
            </a:r>
          </a:p>
        </p:txBody>
      </p:sp>
    </p:spTree>
    <p:extLst>
      <p:ext uri="{BB962C8B-B14F-4D97-AF65-F5344CB8AC3E}">
        <p14:creationId xmlns:p14="http://schemas.microsoft.com/office/powerpoint/2010/main" val="1551117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EBFM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42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Bycatch</a:t>
            </a:r>
            <a:r>
              <a:rPr lang="en-US" dirty="0" smtClean="0"/>
              <a:t>, habitat, spatial management, oh my!</a:t>
            </a:r>
          </a:p>
          <a:p>
            <a:r>
              <a:rPr lang="en-US" dirty="0" smtClean="0"/>
              <a:t>Discussion on Marine Protected Areas:</a:t>
            </a:r>
          </a:p>
          <a:p>
            <a:pPr marL="457200" lvl="1" indent="0">
              <a:buNone/>
            </a:pPr>
            <a:r>
              <a:rPr lang="en-US" dirty="0" smtClean="0"/>
              <a:t>Edgar et al. 2014</a:t>
            </a:r>
          </a:p>
          <a:p>
            <a:pPr marL="457200" lvl="1" indent="0">
              <a:buNone/>
            </a:pPr>
            <a:r>
              <a:rPr lang="en-US" dirty="0" err="1" smtClean="0"/>
              <a:t>Hilborn</a:t>
            </a:r>
            <a:r>
              <a:rPr lang="en-US" dirty="0" smtClean="0"/>
              <a:t> et al. 2004</a:t>
            </a:r>
          </a:p>
          <a:p>
            <a:pPr marL="457200" lvl="1" indent="0">
              <a:buNone/>
            </a:pPr>
            <a:r>
              <a:rPr lang="en-US" dirty="0" smtClean="0"/>
              <a:t>Lester et al. 2009</a:t>
            </a:r>
          </a:p>
          <a:p>
            <a:pPr marL="457200" lvl="1" indent="0">
              <a:buNone/>
            </a:pPr>
            <a:r>
              <a:rPr lang="en-US" dirty="0" err="1" smtClean="0"/>
              <a:t>McCay</a:t>
            </a:r>
            <a:r>
              <a:rPr lang="en-US" dirty="0" smtClean="0"/>
              <a:t> &amp; Jones 2011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2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327498"/>
              </p:ext>
            </p:extLst>
          </p:nvPr>
        </p:nvGraphicFramePr>
        <p:xfrm>
          <a:off x="470029" y="872921"/>
          <a:ext cx="82296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156"/>
                <a:gridCol w="1347064"/>
                <a:gridCol w="58643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1/30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Context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Introduction, What is EBFM?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Challenges facing fisheries,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what can EBFM offer?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case studies of EBFM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2/20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Types of advice, decision theories,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goal-setting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Bycatch</a:t>
                      </a:r>
                      <a:r>
                        <a:rPr lang="en-US" dirty="0" smtClean="0"/>
                        <a:t>, habitat, and spatial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Ecosystem indicators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Extended single-species and multispecies</a:t>
                      </a:r>
                      <a:r>
                        <a:rPr lang="en-US" baseline="0" dirty="0" smtClean="0"/>
                        <a:t>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</a:t>
                      </a:r>
                      <a:r>
                        <a:rPr lang="en-US" baseline="0" dirty="0" smtClean="0"/>
                        <a:t> BREAK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Aggregate and system</a:t>
                      </a:r>
                      <a:r>
                        <a:rPr lang="en-US" baseline="0" dirty="0" smtClean="0"/>
                        <a:t>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Ecological risk</a:t>
                      </a:r>
                      <a:r>
                        <a:rPr lang="en-US" baseline="0" dirty="0" smtClean="0"/>
                        <a:t> assessment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Institutional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Societal</a:t>
                      </a:r>
                      <a:r>
                        <a:rPr lang="en-US" baseline="0" dirty="0" smtClean="0"/>
                        <a:t> and economic considerations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Governance</a:t>
                      </a:r>
                      <a:r>
                        <a:rPr lang="en-US" baseline="0" dirty="0" smtClean="0"/>
                        <a:t> and management institutions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Holistic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Evaluating tradeoffs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Moving</a:t>
                      </a:r>
                      <a:r>
                        <a:rPr lang="en-US" baseline="0" dirty="0" smtClean="0"/>
                        <a:t> towards ecosystem based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4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project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2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project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Emphasize all three of:</a:t>
            </a:r>
          </a:p>
          <a:p>
            <a:r>
              <a:rPr lang="en-US" dirty="0" smtClean="0"/>
              <a:t>Ecosystem-based</a:t>
            </a:r>
          </a:p>
          <a:p>
            <a:r>
              <a:rPr lang="en-US" dirty="0" smtClean="0"/>
              <a:t>Fisheries</a:t>
            </a:r>
          </a:p>
          <a:p>
            <a:r>
              <a:rPr lang="en-US" dirty="0" smtClean="0"/>
              <a:t>Management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Look for a body of literature to write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54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8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in medical use) the assignment of degrees of urgency to wounds or illnesses to </a:t>
            </a:r>
            <a:r>
              <a:rPr lang="en-US" dirty="0" smtClean="0"/>
              <a:t>decide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order of treatment of a large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number </a:t>
            </a:r>
            <a:r>
              <a:rPr lang="en-US" dirty="0"/>
              <a:t>of patients or casualties.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59" y="3536588"/>
            <a:ext cx="3798988" cy="2949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859" y="2219190"/>
            <a:ext cx="2240941" cy="42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art of figuring what is most critical to deal with, in order of priority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59" y="3536588"/>
            <a:ext cx="3798988" cy="2949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859" y="2219190"/>
            <a:ext cx="2240941" cy="4266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44" y="2680029"/>
            <a:ext cx="1534183" cy="11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60382"/>
      </p:ext>
    </p:extLst>
  </p:cSld>
  <p:clrMapOvr>
    <a:masterClrMapping/>
  </p:clrMapOvr>
</p:sld>
</file>

<file path=ppt/theme/theme1.xml><?xml version="1.0" encoding="utf-8"?>
<a:theme xmlns:a="http://schemas.openxmlformats.org/drawingml/2006/main" name="noaa_fisheries_presentation_template_final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1845</TotalTime>
  <Words>1239</Words>
  <Application>Microsoft Macintosh PowerPoint</Application>
  <PresentationFormat>On-screen Show (4:3)</PresentationFormat>
  <Paragraphs>273</Paragraphs>
  <Slides>38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noaa_fisheries_presentation_template_final</vt:lpstr>
      <vt:lpstr>NOAA Divider Slides</vt:lpstr>
      <vt:lpstr>NOAA Title Options</vt:lpstr>
      <vt:lpstr>GFAY_Custom</vt:lpstr>
      <vt:lpstr>MAR 530: Ecosystem Based Fisheries Management</vt:lpstr>
      <vt:lpstr>Today’s Outline</vt:lpstr>
      <vt:lpstr>One Main Theme Throughout Course</vt:lpstr>
      <vt:lpstr>Simplified Schedule</vt:lpstr>
      <vt:lpstr>Class project topics</vt:lpstr>
      <vt:lpstr>Class project topics</vt:lpstr>
      <vt:lpstr>Triage</vt:lpstr>
      <vt:lpstr>Triage</vt:lpstr>
      <vt:lpstr>Triage</vt:lpstr>
      <vt:lpstr>Triage</vt:lpstr>
      <vt:lpstr>Possible categories of ecosystem triage</vt:lpstr>
      <vt:lpstr>Kinds of Management advice</vt:lpstr>
      <vt:lpstr>Heurism</vt:lpstr>
      <vt:lpstr>Strategic management</vt:lpstr>
      <vt:lpstr>Tactical management</vt:lpstr>
      <vt:lpstr>Remember the level</vt:lpstr>
      <vt:lpstr>PowerPoint Presentation</vt:lpstr>
      <vt:lpstr>Kinds of management advice</vt:lpstr>
      <vt:lpstr>Link’s Three Pillars</vt:lpstr>
      <vt:lpstr>PowerPoint Presentation</vt:lpstr>
      <vt:lpstr>1. Ecosystem Goals</vt:lpstr>
      <vt:lpstr>Translate ecosystem goals into SMART objectives</vt:lpstr>
      <vt:lpstr>PowerPoint Presentation</vt:lpstr>
      <vt:lpstr>Ecosystem-level Management Objectives</vt:lpstr>
      <vt:lpstr>SMART socio-economic objective</vt:lpstr>
      <vt:lpstr>2. Assessing Ecosystem Status</vt:lpstr>
      <vt:lpstr>Many ecosystem indicators / status documents</vt:lpstr>
      <vt:lpstr>Monitoring ecosystem status relative to reference points</vt:lpstr>
      <vt:lpstr>3. Achieving Ecosystem Goals</vt:lpstr>
      <vt:lpstr>Tools to influence the direction of ecosystem change with respect to the fisheries sector</vt:lpstr>
      <vt:lpstr>Decision Theory</vt:lpstr>
      <vt:lpstr>Translation of metrics into decision criteria</vt:lpstr>
      <vt:lpstr>Single-species decision rule</vt:lpstr>
      <vt:lpstr>Can we translate typical control rules to the ecosystem level?</vt:lpstr>
      <vt:lpstr>Can we translate typical control rules to the ecosystem level?</vt:lpstr>
      <vt:lpstr>Decision criteria</vt:lpstr>
      <vt:lpstr>Doing EBFM </vt:lpstr>
      <vt:lpstr>What’s Next?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199</cp:revision>
  <dcterms:created xsi:type="dcterms:W3CDTF">2014-06-04T00:44:42Z</dcterms:created>
  <dcterms:modified xsi:type="dcterms:W3CDTF">2015-10-13T21:33:44Z</dcterms:modified>
  <cp:category/>
</cp:coreProperties>
</file>